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7" r:id="rId2"/>
    <p:sldId id="313" r:id="rId3"/>
    <p:sldId id="314" r:id="rId4"/>
    <p:sldId id="316" r:id="rId5"/>
    <p:sldId id="317" r:id="rId6"/>
    <p:sldId id="350" r:id="rId7"/>
    <p:sldId id="335" r:id="rId8"/>
    <p:sldId id="337" r:id="rId9"/>
    <p:sldId id="351" r:id="rId10"/>
    <p:sldId id="338" r:id="rId11"/>
    <p:sldId id="341" r:id="rId12"/>
    <p:sldId id="352" r:id="rId13"/>
    <p:sldId id="353" r:id="rId14"/>
    <p:sldId id="354" r:id="rId15"/>
    <p:sldId id="355" r:id="rId16"/>
    <p:sldId id="345" r:id="rId17"/>
    <p:sldId id="357" r:id="rId18"/>
    <p:sldId id="358" r:id="rId19"/>
    <p:sldId id="359" r:id="rId20"/>
    <p:sldId id="360" r:id="rId21"/>
    <p:sldId id="361" r:id="rId22"/>
    <p:sldId id="362" r:id="rId23"/>
    <p:sldId id="365" r:id="rId24"/>
    <p:sldId id="364" r:id="rId25"/>
    <p:sldId id="367" r:id="rId26"/>
    <p:sldId id="363" r:id="rId27"/>
    <p:sldId id="342" r:id="rId28"/>
    <p:sldId id="368" r:id="rId29"/>
    <p:sldId id="349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C6F7"/>
    <a:srgbClr val="FCFCFC"/>
    <a:srgbClr val="0D62B0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08" autoAdjust="0"/>
    <p:restoredTop sz="94660"/>
  </p:normalViewPr>
  <p:slideViewPr>
    <p:cSldViewPr snapToGrid="0">
      <p:cViewPr varScale="1">
        <p:scale>
          <a:sx n="99" d="100"/>
          <a:sy n="99" d="100"/>
        </p:scale>
        <p:origin x="306" y="168"/>
      </p:cViewPr>
      <p:guideLst>
        <p:guide orient="horz" pos="2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AA08-7EC6-70EA-7757-D0340904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D32A9A-7C20-3EC8-8449-1DC6ED4EA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304153-26DE-E5C6-FC20-9913E870A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494C6-3EEF-3FFC-AC3F-D908CBC5A6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44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00B78-89F1-F378-0FAF-4A4DD3A4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6521CA-BA2E-6B92-5C12-106F8F1FC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B8221A-2694-D56F-E576-451DBEAD9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49401-ADBC-2D8B-7211-9E143A2A4F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65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E01A0-3D6C-E099-1CB5-881722036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5D9E20-112F-1B57-477F-688A0840F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75C56F-5CCF-8576-05E6-8DD18AAC3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55F0B8-6245-55AD-09BC-2A9E2F212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91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CC0C5-1CAB-4B3B-A0FC-E63002D83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24D54E-C1D1-E295-C50B-335DAFDC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6AB0AE-7D15-600F-218A-8344E10E3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591558-A005-CAF4-19F4-6093E421BE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01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278AE-7464-E98D-6724-F60F689F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3BF334-D57D-1B5C-7D5D-B9191F3A0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DCF78E-092C-3689-1D6F-47F5F0618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C93C6D-FD50-6A17-E27C-3A6B972AA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88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3C60F-CA1E-6B2F-E6FB-B255B3925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8FA8F0-2C5E-195E-B037-9C902269F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CE2581-C922-9E08-9D27-2B914AEE1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B875A-64E4-0140-7398-05AA09D8B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272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2855D-4146-C31B-847D-C1B7EFC3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46DA28-043E-7245-D1AA-1F4A111BD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294C3B-DA11-D5C5-93AE-78365AD07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7DE08C-568E-808D-FB6B-9975E9CDF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9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76CE-066A-A3F4-CAAB-F11751C4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8B9547-944A-BE38-038C-3F525CCA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B05C62-7B93-6B81-BC1A-F07719E03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0E2B22-CF5E-8BC1-E970-87BCF558C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723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6CBE5-3A44-0C13-C773-6715A3CC7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5B46F2-5013-5507-9482-2E3FA9E43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C1143E-2993-5F45-1500-81FBA9971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981FFC-6AFA-1CFC-8E46-0E4BD8453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48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1A91-BB15-B58C-3870-637EDE3D9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8CD161-142F-0275-AE52-258363553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7C5118-63EE-4E77-AC39-915823C28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9F1B9E-F9CF-64EC-73EF-47648E4CF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63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6C250-1B5D-F52E-539A-4E772685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C03FA1-D695-D9E2-7C0D-A05A4D8BB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237C08-8787-C2FE-4426-B55300D1D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0134B8-5EE4-714A-C5D3-018858DCE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83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4984D-5FDC-FE53-DFD9-D93685F5D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2F940C-E230-F9C9-D6AF-C622AFAE4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29AC63-23E0-0D9D-46FB-A6E5A53AA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2E3C2D-B6C3-D99C-5317-9E1454AC3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4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D86B1-8C14-4987-A65A-C95E2BE75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708942-E038-9E8D-1CA4-A62466779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BA81F7-1873-160B-5473-8E21695BE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C1BDE3-70F8-0A92-7806-5EE83D1ED9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59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669E-051C-84BF-A8EB-3C5835C9E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6DE4AB-B30E-2FFB-49D5-AEB4E9B71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C81BD6-2467-EF44-B31A-F82ADDDBE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AEE8EC-D497-C4A6-AA7E-A652C6D31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90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2641-1547-2B4F-66AC-FD9BCFEC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7946A2-FEB2-0493-5644-8538EDF80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FAA528-E80C-64AA-E1CD-AEE3D587E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9ECD5-2B89-5828-5AAB-92C92AD69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045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549BB-EC9D-D125-257A-2A8778681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4E486-2905-18F6-2665-F97DDD469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7D42BC-12EB-6B23-7869-E7560D439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DA1D5-4601-DB3D-D61A-384F8EA020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165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E193-F804-F9AA-1C7F-2C18A25E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D149BC-F722-0DEC-9756-46E56A3AE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3FD8F9-6388-0DB6-C4F1-58DA1BEDD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100ACF-6F1F-89C9-9B9E-2BEECE352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06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2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-1415849" y="-3485950"/>
            <a:ext cx="11181715" cy="11181715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91C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749300" y="-82550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699750" y="5299075"/>
            <a:ext cx="2952750" cy="2952750"/>
          </a:xfrm>
          <a:prstGeom prst="ellipse">
            <a:avLst/>
          </a:prstGeom>
          <a:solidFill>
            <a:srgbClr val="91C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55070" y="401193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78331" y="1166435"/>
            <a:ext cx="5506720" cy="2845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lt"/>
                <a:ea typeface="思源黑体 CN Bold" panose="020B0800000000000000" charset="-122"/>
              </a:rPr>
              <a:t>IABiLSTM-NET on Solar Cell Detection</a:t>
            </a:r>
            <a:endParaRPr lang="zh-CN" altLang="en-US" sz="6000" dirty="0">
              <a:solidFill>
                <a:schemeClr val="bg1"/>
              </a:solidFill>
              <a:latin typeface="+mj-lt"/>
              <a:ea typeface="思源黑体 CN Bold" panose="020B08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81200" y="4333876"/>
            <a:ext cx="51244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Project Presentation &amp; Defense</a:t>
            </a:r>
            <a:endParaRPr lang="zh-CN" altLang="en-US" sz="2000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81200" y="5463540"/>
            <a:ext cx="855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Major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Computer Science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  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          Supervisor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Dr. Happy </a:t>
            </a:r>
            <a:r>
              <a:rPr lang="en-US" altLang="zh-CN" sz="1400" dirty="0" err="1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Nkanta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Monday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Student ID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：20</a:t>
            </a:r>
            <a:r>
              <a:rPr 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2118010407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           Author</a:t>
            </a:r>
            <a:r>
              <a:rPr lang="zh-CN" altLang="en-US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Rui Gao</a:t>
            </a:r>
            <a:endParaRPr lang="zh-CN" altLang="en-US" sz="140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/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logo">
            <a:extLst>
              <a:ext uri="{FF2B5EF4-FFF2-40B4-BE49-F238E27FC236}">
                <a16:creationId xmlns:a16="http://schemas.microsoft.com/office/drawing/2014/main" id="{75495D41-B4AD-D8F4-75EA-A9F19175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2859"/>
            <a:ext cx="3288665" cy="772160"/>
          </a:xfrm>
          <a:prstGeom prst="rect">
            <a:avLst/>
          </a:prstGeom>
        </p:spPr>
      </p:pic>
      <p:pic>
        <p:nvPicPr>
          <p:cNvPr id="14" name="图片 2" descr="brookeslogo">
            <a:extLst>
              <a:ext uri="{FF2B5EF4-FFF2-40B4-BE49-F238E27FC236}">
                <a16:creationId xmlns:a16="http://schemas.microsoft.com/office/drawing/2014/main" id="{06C66C7B-5AD8-2246-D575-7C8044E47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2437" y="316230"/>
            <a:ext cx="1457325" cy="58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05439" y="3391091"/>
            <a:ext cx="11587205" cy="2371495"/>
            <a:chOff x="10685" y="102"/>
            <a:chExt cx="7652" cy="7669"/>
          </a:xfrm>
        </p:grpSpPr>
        <p:grpSp>
          <p:nvGrpSpPr>
            <p:cNvPr id="32" name="组合 31"/>
            <p:cNvGrpSpPr/>
            <p:nvPr/>
          </p:nvGrpSpPr>
          <p:grpSpPr>
            <a:xfrm>
              <a:off x="10685" y="122"/>
              <a:ext cx="2415" cy="7649"/>
              <a:chOff x="1136209" y="150362"/>
              <a:chExt cx="1533101" cy="4856302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136426" y="150362"/>
                <a:ext cx="1076320" cy="82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/>
                <a:r>
                  <a:rPr lang="en-US" altLang="zh-CN" sz="2000" b="1" dirty="0">
                    <a:solidFill>
                      <a:srgbClr val="0D62B0"/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rPr>
                  <a:t>Inception Module</a:t>
                </a:r>
                <a:endParaRPr lang="zh-CN" altLang="en-US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136209" y="1115680"/>
                <a:ext cx="1533101" cy="3890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ea typeface="思源黑体 CN Light" panose="020B0300000000000000" charset="-122"/>
                    <a:cs typeface="+mn-ea"/>
                    <a:sym typeface="+mn-lt"/>
                  </a:rPr>
                  <a:t>The key idea of the Inception module is to use multiple filter sizes, then concatenate them along with the output of the max-pooling layer and pass them to the next layer [2].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595" y="124"/>
              <a:ext cx="2026" cy="7647"/>
              <a:chOff x="2984327" y="-944193"/>
              <a:chExt cx="1286008" cy="485339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2984808" y="-944193"/>
                <a:ext cx="952457" cy="821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/>
                <a:r>
                  <a:rPr lang="en-US" altLang="zh-CN" sz="2000" b="1" dirty="0">
                    <a:solidFill>
                      <a:srgbClr val="0D62B0"/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rPr>
                  <a:t>Attention Block</a:t>
                </a:r>
                <a:endParaRPr lang="zh-CN" altLang="en-US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2984327" y="19127"/>
                <a:ext cx="1286008" cy="3890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ea typeface="思源黑体 CN Light" panose="020B0300000000000000" charset="-122"/>
                    <a:cs typeface="+mn-ea"/>
                    <a:sym typeface="+mn-lt"/>
                  </a:rPr>
                  <a:t>A technique that enables neural networks to “selectively” concentrate on the most relevant parts of the input data [3]. </a:t>
                </a:r>
                <a:endParaRPr lang="zh-CN" altLang="en-US" sz="1600" dirty="0"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6311" y="102"/>
              <a:ext cx="2026" cy="7460"/>
              <a:chOff x="4713097" y="-2055505"/>
              <a:chExt cx="1287528" cy="4735499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4713097" y="-2055505"/>
                <a:ext cx="960961" cy="82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/>
                <a:r>
                  <a:rPr lang="en-US" altLang="zh-CN" sz="2000" b="1" dirty="0" err="1">
                    <a:solidFill>
                      <a:srgbClr val="0D62B0"/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rPr>
                  <a:t>BiLSTM</a:t>
                </a:r>
                <a:r>
                  <a:rPr lang="en-US" altLang="zh-CN" sz="2000" b="1" dirty="0">
                    <a:solidFill>
                      <a:srgbClr val="0D62B0"/>
                    </a:solidFill>
                    <a:latin typeface="思源黑体 CN Bold" panose="020B0800000000000000" charset="-122"/>
                    <a:ea typeface="思源黑体 CN Bold" panose="020B0800000000000000" charset="-122"/>
                    <a:sym typeface="+mn-ea"/>
                  </a:rPr>
                  <a:t> Module</a:t>
                </a:r>
                <a:endParaRPr lang="zh-CN" altLang="en-US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4713097" y="-1206667"/>
                <a:ext cx="1287528" cy="3886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ea typeface="思源黑体 CN Light" panose="020B0300000000000000" charset="-122"/>
                    <a:cs typeface="+mn-ea"/>
                    <a:sym typeface="+mn-lt"/>
                  </a:rPr>
                  <a:t>Simultaneously learning features in both the forward and backward directions of the sequence to capture more information</a:t>
                </a:r>
                <a:r>
                  <a:rPr lang="en-US" altLang="zh-CN" sz="1400" dirty="0">
                    <a:ea typeface="思源黑体 CN Light" panose="020B0300000000000000" charset="-122"/>
                    <a:cs typeface="+mn-ea"/>
                    <a:sym typeface="+mn-lt"/>
                  </a:rPr>
                  <a:t>.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 CN Light" panose="020B0300000000000000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9A84130-7C1A-D964-04CE-10B079EB2970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F2D375E-C684-C5AB-2BE9-340A420144F8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61DA965-5814-FD4D-D687-7A8D00F9D848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Proposed Model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E41BB92-A3A1-A993-F0D9-0EB637ADE827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4A5D68C4-62A3-5A6D-78A0-C391617C9343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73097CA-40D7-81DB-83EE-FE21EEEE00A9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D61D1A23-12F8-16E1-E5C1-0E78D413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0" y="1061710"/>
            <a:ext cx="11874559" cy="210239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0AF222A-E12C-AC35-CCB3-82BB0469022A}"/>
              </a:ext>
            </a:extLst>
          </p:cNvPr>
          <p:cNvSpPr txBox="1"/>
          <p:nvPr/>
        </p:nvSpPr>
        <p:spPr>
          <a:xfrm>
            <a:off x="4596355" y="3131839"/>
            <a:ext cx="299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5. Architecture of proposed model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iṣḷiḋê"/>
          <p:cNvSpPr/>
          <p:nvPr/>
        </p:nvSpPr>
        <p:spPr>
          <a:xfrm>
            <a:off x="6458900" y="1306339"/>
            <a:ext cx="1039351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31535" y="1367769"/>
            <a:ext cx="694079" cy="394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en-US" altLang="zh-CN" dirty="0">
                <a:ea typeface="思源黑体 CN Light" panose="020B0300000000000000" charset="-122"/>
                <a:cs typeface="+mn-ea"/>
                <a:sym typeface="+mn-lt"/>
              </a:rPr>
              <a:t>Input</a:t>
            </a:r>
            <a:endParaRPr lang="zh-CN" altLang="en-US" sz="1200" dirty="0">
              <a:ea typeface="思源黑体 CN Light" panose="020B0300000000000000" charset="-122"/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FD1D5FD-2197-3F38-D574-A5BA9326A44C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7D4E68-BC17-2586-24FE-07EEF40A0FA2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CE8AD9-1CA0-E192-EC03-C135FDBDA84F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Inception Module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AE9FF19-C0C7-97CC-FDA3-16EA97F937B0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32BAA82C-9A08-8E8B-3DC0-339E5EACD986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FE1D7C0-5C51-50EA-7980-9F6D7A9AA8EC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EB080F60-638A-18CC-C1FD-3E4D90A2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2" y="1002053"/>
            <a:ext cx="4673691" cy="516964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51CA36A-5D0D-E156-D901-0E50215C0269}"/>
              </a:ext>
            </a:extLst>
          </p:cNvPr>
          <p:cNvSpPr txBox="1"/>
          <p:nvPr/>
        </p:nvSpPr>
        <p:spPr>
          <a:xfrm>
            <a:off x="959684" y="6115667"/>
            <a:ext cx="4673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6. Architecture of Inception module in proposed model</a:t>
            </a:r>
            <a:endParaRPr lang="zh-CN" altLang="en-US" sz="1200" dirty="0"/>
          </a:p>
        </p:txBody>
      </p:sp>
      <p:sp>
        <p:nvSpPr>
          <p:cNvPr id="32" name="iṣḷiḋê">
            <a:extLst>
              <a:ext uri="{FF2B5EF4-FFF2-40B4-BE49-F238E27FC236}">
                <a16:creationId xmlns:a16="http://schemas.microsoft.com/office/drawing/2014/main" id="{51B436E5-8A3F-14A9-5511-2D31EA171866}"/>
              </a:ext>
            </a:extLst>
          </p:cNvPr>
          <p:cNvSpPr/>
          <p:nvPr/>
        </p:nvSpPr>
        <p:spPr>
          <a:xfrm>
            <a:off x="8633497" y="1309968"/>
            <a:ext cx="2416629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altLang="zh-CN" dirty="0">
                <a:solidFill>
                  <a:schemeClr val="tx1"/>
                </a:solidFill>
              </a:rPr>
              <a:t>our Branches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" name="图形 63" descr="线箭头: 直 纯色填充">
            <a:extLst>
              <a:ext uri="{FF2B5EF4-FFF2-40B4-BE49-F238E27FC236}">
                <a16:creationId xmlns:a16="http://schemas.microsoft.com/office/drawing/2014/main" id="{7CCC3CD4-C8AB-AE69-EBA4-0BD409F8847E}"/>
              </a:ext>
            </a:extLst>
          </p:cNvPr>
          <p:cNvSpPr/>
          <p:nvPr/>
        </p:nvSpPr>
        <p:spPr>
          <a:xfrm rot="10800000">
            <a:off x="7622661" y="1402949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图形 63" descr="线箭头: 直 纯色填充">
            <a:extLst>
              <a:ext uri="{FF2B5EF4-FFF2-40B4-BE49-F238E27FC236}">
                <a16:creationId xmlns:a16="http://schemas.microsoft.com/office/drawing/2014/main" id="{CBBA34AC-AB51-38B5-D4AB-A62D74E127A7}"/>
              </a:ext>
            </a:extLst>
          </p:cNvPr>
          <p:cNvSpPr/>
          <p:nvPr/>
        </p:nvSpPr>
        <p:spPr>
          <a:xfrm rot="16573941">
            <a:off x="9527452" y="3683786"/>
            <a:ext cx="1382200" cy="402635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iṣḷiḋê">
            <a:extLst>
              <a:ext uri="{FF2B5EF4-FFF2-40B4-BE49-F238E27FC236}">
                <a16:creationId xmlns:a16="http://schemas.microsoft.com/office/drawing/2014/main" id="{F94DB837-02E5-DA74-70D1-F664E4DF2982}"/>
              </a:ext>
            </a:extLst>
          </p:cNvPr>
          <p:cNvSpPr/>
          <p:nvPr/>
        </p:nvSpPr>
        <p:spPr>
          <a:xfrm>
            <a:off x="8633496" y="4522607"/>
            <a:ext cx="2416629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altLang="zh-CN" dirty="0">
                <a:solidFill>
                  <a:schemeClr val="tx1"/>
                </a:solidFill>
              </a:rPr>
              <a:t>oncatenate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7" name="图形 63" descr="线箭头: 直 纯色填充">
            <a:extLst>
              <a:ext uri="{FF2B5EF4-FFF2-40B4-BE49-F238E27FC236}">
                <a16:creationId xmlns:a16="http://schemas.microsoft.com/office/drawing/2014/main" id="{FE654185-83C7-664F-3242-4156D7F46095}"/>
              </a:ext>
            </a:extLst>
          </p:cNvPr>
          <p:cNvSpPr/>
          <p:nvPr/>
        </p:nvSpPr>
        <p:spPr>
          <a:xfrm>
            <a:off x="7626708" y="4616077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iṣḷiḋê">
            <a:extLst>
              <a:ext uri="{FF2B5EF4-FFF2-40B4-BE49-F238E27FC236}">
                <a16:creationId xmlns:a16="http://schemas.microsoft.com/office/drawing/2014/main" id="{E0D47207-7DCA-B6E2-B7CA-EBF7C58D88F5}"/>
              </a:ext>
            </a:extLst>
          </p:cNvPr>
          <p:cNvSpPr/>
          <p:nvPr/>
        </p:nvSpPr>
        <p:spPr>
          <a:xfrm>
            <a:off x="6458899" y="4548059"/>
            <a:ext cx="1039351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9" name="iṣḷiḋê">
            <a:extLst>
              <a:ext uri="{FF2B5EF4-FFF2-40B4-BE49-F238E27FC236}">
                <a16:creationId xmlns:a16="http://schemas.microsoft.com/office/drawing/2014/main" id="{5A411037-0312-C29A-25FF-2CCB00A6B6F9}"/>
              </a:ext>
            </a:extLst>
          </p:cNvPr>
          <p:cNvSpPr/>
          <p:nvPr/>
        </p:nvSpPr>
        <p:spPr>
          <a:xfrm>
            <a:off x="7650480" y="2691766"/>
            <a:ext cx="952527" cy="501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 x 1 Conv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40" name="iṣḷiḋê">
            <a:extLst>
              <a:ext uri="{FF2B5EF4-FFF2-40B4-BE49-F238E27FC236}">
                <a16:creationId xmlns:a16="http://schemas.microsoft.com/office/drawing/2014/main" id="{76EC4F71-E92D-ED79-95F0-FCE0615BE275}"/>
              </a:ext>
            </a:extLst>
          </p:cNvPr>
          <p:cNvSpPr/>
          <p:nvPr/>
        </p:nvSpPr>
        <p:spPr>
          <a:xfrm>
            <a:off x="8716739" y="2691765"/>
            <a:ext cx="952527" cy="501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 x 3 Conv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41" name="iṣḷiḋê">
            <a:extLst>
              <a:ext uri="{FF2B5EF4-FFF2-40B4-BE49-F238E27FC236}">
                <a16:creationId xmlns:a16="http://schemas.microsoft.com/office/drawing/2014/main" id="{42652519-FA3C-8984-C712-E56EFB063587}"/>
              </a:ext>
            </a:extLst>
          </p:cNvPr>
          <p:cNvSpPr/>
          <p:nvPr/>
        </p:nvSpPr>
        <p:spPr>
          <a:xfrm>
            <a:off x="9782998" y="2691765"/>
            <a:ext cx="952527" cy="501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 x 5 Conv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42" name="iṣḷiḋê">
            <a:extLst>
              <a:ext uri="{FF2B5EF4-FFF2-40B4-BE49-F238E27FC236}">
                <a16:creationId xmlns:a16="http://schemas.microsoft.com/office/drawing/2014/main" id="{DF0EDBAC-DB1E-A8EB-E96F-E4014A82578D}"/>
              </a:ext>
            </a:extLst>
          </p:cNvPr>
          <p:cNvSpPr/>
          <p:nvPr/>
        </p:nvSpPr>
        <p:spPr>
          <a:xfrm>
            <a:off x="10849257" y="2700138"/>
            <a:ext cx="1199303" cy="501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Maxpooling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44" name="图形 63" descr="线箭头: 直 纯色填充">
            <a:extLst>
              <a:ext uri="{FF2B5EF4-FFF2-40B4-BE49-F238E27FC236}">
                <a16:creationId xmlns:a16="http://schemas.microsoft.com/office/drawing/2014/main" id="{0908771F-2A9C-D72D-0E73-EB26AD6A9C58}"/>
              </a:ext>
            </a:extLst>
          </p:cNvPr>
          <p:cNvSpPr/>
          <p:nvPr/>
        </p:nvSpPr>
        <p:spPr>
          <a:xfrm rot="16200000">
            <a:off x="8807865" y="2090728"/>
            <a:ext cx="929534" cy="36420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图形 63" descr="线箭头: 直 纯色填充">
            <a:extLst>
              <a:ext uri="{FF2B5EF4-FFF2-40B4-BE49-F238E27FC236}">
                <a16:creationId xmlns:a16="http://schemas.microsoft.com/office/drawing/2014/main" id="{DB8FBAEE-63B1-815A-368D-6CB65C6B9649}"/>
              </a:ext>
            </a:extLst>
          </p:cNvPr>
          <p:cNvSpPr/>
          <p:nvPr/>
        </p:nvSpPr>
        <p:spPr>
          <a:xfrm rot="16200000">
            <a:off x="9612785" y="2120086"/>
            <a:ext cx="907119" cy="313765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图形 63" descr="线箭头: 直 纯色填充">
            <a:extLst>
              <a:ext uri="{FF2B5EF4-FFF2-40B4-BE49-F238E27FC236}">
                <a16:creationId xmlns:a16="http://schemas.microsoft.com/office/drawing/2014/main" id="{B7EB2C8A-6830-C87B-E23F-C63A1522D89B}"/>
              </a:ext>
            </a:extLst>
          </p:cNvPr>
          <p:cNvSpPr/>
          <p:nvPr/>
        </p:nvSpPr>
        <p:spPr>
          <a:xfrm rot="15488124">
            <a:off x="8584899" y="3644416"/>
            <a:ext cx="1377347" cy="419981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图形 63" descr="线箭头: 直 纯色填充">
            <a:extLst>
              <a:ext uri="{FF2B5EF4-FFF2-40B4-BE49-F238E27FC236}">
                <a16:creationId xmlns:a16="http://schemas.microsoft.com/office/drawing/2014/main" id="{1DBA7B30-A53B-314D-5C25-4EF4FCE2D96F}"/>
              </a:ext>
            </a:extLst>
          </p:cNvPr>
          <p:cNvSpPr/>
          <p:nvPr/>
        </p:nvSpPr>
        <p:spPr>
          <a:xfrm rot="18314708">
            <a:off x="8076109" y="2048180"/>
            <a:ext cx="1071215" cy="409402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图形 63" descr="线箭头: 直 纯色填充">
            <a:extLst>
              <a:ext uri="{FF2B5EF4-FFF2-40B4-BE49-F238E27FC236}">
                <a16:creationId xmlns:a16="http://schemas.microsoft.com/office/drawing/2014/main" id="{6FE64913-43D1-26D8-562E-66512D14AB65}"/>
              </a:ext>
            </a:extLst>
          </p:cNvPr>
          <p:cNvSpPr/>
          <p:nvPr/>
        </p:nvSpPr>
        <p:spPr>
          <a:xfrm rot="14942093">
            <a:off x="10508300" y="2084595"/>
            <a:ext cx="966748" cy="357988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图形 63" descr="线箭头: 直 纯色填充">
            <a:extLst>
              <a:ext uri="{FF2B5EF4-FFF2-40B4-BE49-F238E27FC236}">
                <a16:creationId xmlns:a16="http://schemas.microsoft.com/office/drawing/2014/main" id="{1A87EDD3-77AF-8498-B50C-39014B5BF273}"/>
              </a:ext>
            </a:extLst>
          </p:cNvPr>
          <p:cNvSpPr/>
          <p:nvPr/>
        </p:nvSpPr>
        <p:spPr>
          <a:xfrm rot="17285968">
            <a:off x="10295923" y="3633357"/>
            <a:ext cx="1462482" cy="409402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图形 63" descr="线箭头: 直 纯色填充">
            <a:extLst>
              <a:ext uri="{FF2B5EF4-FFF2-40B4-BE49-F238E27FC236}">
                <a16:creationId xmlns:a16="http://schemas.microsoft.com/office/drawing/2014/main" id="{A25ECCE6-DB9F-4DCF-7EC5-61910FBE6821}"/>
              </a:ext>
            </a:extLst>
          </p:cNvPr>
          <p:cNvSpPr/>
          <p:nvPr/>
        </p:nvSpPr>
        <p:spPr>
          <a:xfrm rot="14674723">
            <a:off x="7939147" y="3655111"/>
            <a:ext cx="1462859" cy="389367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C9A64-263F-52A0-D891-818D05E93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45E128-1EAB-5EA1-666E-F1917DE3AD67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F942AF1-40A8-031F-A898-457365E25EF9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8C66DEF8-1C30-B6A0-DE14-6245B5333894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D11FB38-DEFA-71EF-B5D7-C7A55D134A7B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1660B1-FA61-1FC9-564C-326BED7B05EF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F0DCAFF-4083-BF4F-69C4-EC29A4AB9FB5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DA9F867-F180-EC78-0898-1B41F2EBA44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05D5466-4800-1536-866D-0AE6E8B449AB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4A92E731-FA2D-3108-7F04-DC9AC4424429}"/>
              </a:ext>
            </a:extLst>
          </p:cNvPr>
          <p:cNvSpPr txBox="1"/>
          <p:nvPr/>
        </p:nvSpPr>
        <p:spPr>
          <a:xfrm>
            <a:off x="6761927" y="5785307"/>
            <a:ext cx="2785110" cy="7550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rPr>
              <a:t>点击此处添加文本内容，如关键词、部分简单介绍等。点击此处添加文本内容，如关键词、部分简单介绍等。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9BE8B82-C6EB-203F-3F28-41B70C7D6546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A26F1BF-D5BB-A521-EEE5-2CECD57954DB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380AD9F-725A-9166-B328-41E1981DF59F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Attention Block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309BE1D-9C86-3AB5-39A6-A9F59152FBE3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0BB2CC9-C9F1-B01A-6368-2A68E75C152F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F81AD48-2AEE-8E29-4387-648EDECC78BA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4721451-3BD4-702A-101F-DDDD2BFC402C}"/>
              </a:ext>
            </a:extLst>
          </p:cNvPr>
          <p:cNvSpPr txBox="1"/>
          <p:nvPr/>
        </p:nvSpPr>
        <p:spPr>
          <a:xfrm>
            <a:off x="4288430" y="3886686"/>
            <a:ext cx="4673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6. Architecture of Attention Block in proposed model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BFA17D-4E74-B687-A26E-B861C284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0" y="1040635"/>
            <a:ext cx="11897862" cy="2837122"/>
          </a:xfrm>
          <a:prstGeom prst="rect">
            <a:avLst/>
          </a:prstGeom>
        </p:spPr>
      </p:pic>
      <p:sp>
        <p:nvSpPr>
          <p:cNvPr id="11" name="iṣḷiḋê">
            <a:extLst>
              <a:ext uri="{FF2B5EF4-FFF2-40B4-BE49-F238E27FC236}">
                <a16:creationId xmlns:a16="http://schemas.microsoft.com/office/drawing/2014/main" id="{B72269E2-D4B0-D8D6-4E8A-AFE54F0F3537}"/>
              </a:ext>
            </a:extLst>
          </p:cNvPr>
          <p:cNvSpPr/>
          <p:nvPr/>
        </p:nvSpPr>
        <p:spPr>
          <a:xfrm>
            <a:off x="660400" y="4474572"/>
            <a:ext cx="1937557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BiLSTM</a:t>
            </a:r>
            <a:r>
              <a:rPr lang="en-US" dirty="0">
                <a:solidFill>
                  <a:schemeClr val="tx1"/>
                </a:solidFill>
              </a:rPr>
              <a:t> Output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图形 63" descr="线箭头: 直 纯色填充">
            <a:extLst>
              <a:ext uri="{FF2B5EF4-FFF2-40B4-BE49-F238E27FC236}">
                <a16:creationId xmlns:a16="http://schemas.microsoft.com/office/drawing/2014/main" id="{A7460F4C-5F53-5467-AF13-D2DC577DE4C9}"/>
              </a:ext>
            </a:extLst>
          </p:cNvPr>
          <p:cNvSpPr/>
          <p:nvPr/>
        </p:nvSpPr>
        <p:spPr>
          <a:xfrm rot="10800000">
            <a:off x="2712084" y="4574501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iṣḷiḋê">
            <a:extLst>
              <a:ext uri="{FF2B5EF4-FFF2-40B4-BE49-F238E27FC236}">
                <a16:creationId xmlns:a16="http://schemas.microsoft.com/office/drawing/2014/main" id="{BF57774D-0DF8-5BC8-92C5-0196C39870D7}"/>
              </a:ext>
            </a:extLst>
          </p:cNvPr>
          <p:cNvSpPr/>
          <p:nvPr/>
        </p:nvSpPr>
        <p:spPr>
          <a:xfrm>
            <a:off x="6668416" y="6071235"/>
            <a:ext cx="4587413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Focused Feature Output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iṣḷiḋê">
            <a:extLst>
              <a:ext uri="{FF2B5EF4-FFF2-40B4-BE49-F238E27FC236}">
                <a16:creationId xmlns:a16="http://schemas.microsoft.com/office/drawing/2014/main" id="{D7037957-4566-D393-A64C-69B8CE6CF95F}"/>
              </a:ext>
            </a:extLst>
          </p:cNvPr>
          <p:cNvSpPr/>
          <p:nvPr/>
        </p:nvSpPr>
        <p:spPr>
          <a:xfrm>
            <a:off x="3664409" y="4474572"/>
            <a:ext cx="1937557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 Score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iṣḷiḋê">
            <a:extLst>
              <a:ext uri="{FF2B5EF4-FFF2-40B4-BE49-F238E27FC236}">
                <a16:creationId xmlns:a16="http://schemas.microsoft.com/office/drawing/2014/main" id="{E8FAABEF-6162-346A-24E7-C7B311C6E840}"/>
              </a:ext>
            </a:extLst>
          </p:cNvPr>
          <p:cNvSpPr/>
          <p:nvPr/>
        </p:nvSpPr>
        <p:spPr>
          <a:xfrm>
            <a:off x="6668416" y="4474572"/>
            <a:ext cx="4587413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Attention Weights × Original Features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图形 63" descr="线箭头: 直 纯色填充">
            <a:extLst>
              <a:ext uri="{FF2B5EF4-FFF2-40B4-BE49-F238E27FC236}">
                <a16:creationId xmlns:a16="http://schemas.microsoft.com/office/drawing/2014/main" id="{5C8EB8AA-58A0-A2C1-1184-C3722051359E}"/>
              </a:ext>
            </a:extLst>
          </p:cNvPr>
          <p:cNvSpPr/>
          <p:nvPr/>
        </p:nvSpPr>
        <p:spPr>
          <a:xfrm rot="10800000">
            <a:off x="5716092" y="4566916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图形 63" descr="线箭头: 直 纯色填充">
            <a:extLst>
              <a:ext uri="{FF2B5EF4-FFF2-40B4-BE49-F238E27FC236}">
                <a16:creationId xmlns:a16="http://schemas.microsoft.com/office/drawing/2014/main" id="{5761DC49-B457-BEF2-AE6E-A0E5B4301EAF}"/>
              </a:ext>
            </a:extLst>
          </p:cNvPr>
          <p:cNvSpPr/>
          <p:nvPr/>
        </p:nvSpPr>
        <p:spPr>
          <a:xfrm rot="16200000">
            <a:off x="8543022" y="5381991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CED29955-5093-D033-A4CE-C707AF16A84C}"/>
              </a:ext>
            </a:extLst>
          </p:cNvPr>
          <p:cNvSpPr/>
          <p:nvPr/>
        </p:nvSpPr>
        <p:spPr>
          <a:xfrm>
            <a:off x="4517027" y="5048214"/>
            <a:ext cx="232319" cy="430521"/>
          </a:xfrm>
          <a:prstGeom prst="downArrow">
            <a:avLst/>
          </a:prstGeom>
          <a:solidFill>
            <a:srgbClr val="91C6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ṣḷiḋê">
            <a:extLst>
              <a:ext uri="{FF2B5EF4-FFF2-40B4-BE49-F238E27FC236}">
                <a16:creationId xmlns:a16="http://schemas.microsoft.com/office/drawing/2014/main" id="{00E1ED56-38A0-C7E7-628B-33F53353E30F}"/>
              </a:ext>
            </a:extLst>
          </p:cNvPr>
          <p:cNvSpPr/>
          <p:nvPr/>
        </p:nvSpPr>
        <p:spPr>
          <a:xfrm>
            <a:off x="3752044" y="5510795"/>
            <a:ext cx="1741613" cy="517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Softmax</a:t>
            </a:r>
            <a:r>
              <a:rPr lang="en-US" sz="1400" dirty="0">
                <a:solidFill>
                  <a:schemeClr val="tx1"/>
                </a:solidFill>
              </a:rPr>
              <a:t> Normalization)</a:t>
            </a:r>
            <a:endParaRPr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0C903-6E2B-8C4A-C116-DA9182795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30FB6D-A829-5004-7751-C6572663160C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2D143DF-6662-AFE5-8DD3-5883240A7E1C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E82BEC1-0531-3A38-7C98-7BCFC890121F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93FE8CF7-B993-713E-2522-B22E8459C37B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94B14A9-109F-6CEF-F9E4-A47F4A327B4E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E9238CE-E6E8-C2D3-E347-24BA7C40542A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43E73A3-9BD5-77A0-06F8-47257A715E7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348C9EC-FCE7-1743-D875-802FF7884950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6AA61DF-F957-1044-E574-2AFB77B38C43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EC5A37E-F234-1FC1-7EB6-6F2CD65A607F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0E7EFC-3B3B-B42F-2B25-A9EFE1A026F7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 err="1">
                  <a:ea typeface="思源黑体 CN Medium" panose="020B0600000000000000" charset="-122"/>
                  <a:sym typeface="+mn-ea"/>
                </a:rPr>
                <a:t>BiLSTM</a:t>
              </a:r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 Module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C1355D3-3671-2540-26B0-60DEA7296148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7CD0789-9863-AF54-FD58-260BF60D2D21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7FCF222-9B1C-57FA-174D-9EF2A5E4803C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D3CCC34-77D3-891A-E69A-9A2121A4FADB}"/>
              </a:ext>
            </a:extLst>
          </p:cNvPr>
          <p:cNvSpPr txBox="1"/>
          <p:nvPr/>
        </p:nvSpPr>
        <p:spPr>
          <a:xfrm>
            <a:off x="2202134" y="6115667"/>
            <a:ext cx="4673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6. Architecture of </a:t>
            </a:r>
            <a:r>
              <a:rPr lang="en-US" altLang="zh-CN" sz="1200" dirty="0" err="1"/>
              <a:t>BiLSTM</a:t>
            </a:r>
            <a:r>
              <a:rPr lang="en-US" altLang="zh-CN" sz="1200" dirty="0"/>
              <a:t> module in proposed model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F0DE7C-8A20-FF84-F439-02DFABD7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5" y="995589"/>
            <a:ext cx="8080087" cy="5119979"/>
          </a:xfrm>
          <a:prstGeom prst="rect">
            <a:avLst/>
          </a:prstGeom>
        </p:spPr>
      </p:pic>
      <p:sp>
        <p:nvSpPr>
          <p:cNvPr id="12" name="iṣḷiḋê">
            <a:extLst>
              <a:ext uri="{FF2B5EF4-FFF2-40B4-BE49-F238E27FC236}">
                <a16:creationId xmlns:a16="http://schemas.microsoft.com/office/drawing/2014/main" id="{091E7476-D5C6-C783-484A-0B78EF9665CF}"/>
              </a:ext>
            </a:extLst>
          </p:cNvPr>
          <p:cNvSpPr/>
          <p:nvPr/>
        </p:nvSpPr>
        <p:spPr>
          <a:xfrm>
            <a:off x="8578258" y="1195982"/>
            <a:ext cx="3127513" cy="517071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Reshape Layer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iṣḷiḋê">
            <a:extLst>
              <a:ext uri="{FF2B5EF4-FFF2-40B4-BE49-F238E27FC236}">
                <a16:creationId xmlns:a16="http://schemas.microsoft.com/office/drawing/2014/main" id="{FAA6FEB4-1EA2-0AE1-FFF1-256D6C9CA6DD}"/>
              </a:ext>
            </a:extLst>
          </p:cNvPr>
          <p:cNvSpPr/>
          <p:nvPr/>
        </p:nvSpPr>
        <p:spPr>
          <a:xfrm>
            <a:off x="8578258" y="2729054"/>
            <a:ext cx="3225531" cy="776146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Bidirectional </a:t>
            </a:r>
            <a:r>
              <a:rPr lang="en-US" altLang="zh-CN" dirty="0" err="1">
                <a:solidFill>
                  <a:schemeClr val="tx1"/>
                </a:solidFill>
              </a:rPr>
              <a:t>BiLSTM</a:t>
            </a:r>
            <a:r>
              <a:rPr lang="en-US" altLang="zh-CN" dirty="0">
                <a:solidFill>
                  <a:schemeClr val="tx1"/>
                </a:solidFill>
              </a:rPr>
              <a:t> Layer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altLang="zh-CN" sz="1400" dirty="0">
                <a:solidFill>
                  <a:schemeClr val="tx1"/>
                </a:solidFill>
              </a:rPr>
              <a:t>64 </a:t>
            </a:r>
            <a:r>
              <a:rPr lang="en-US" altLang="zh-CN" sz="1400" dirty="0" err="1">
                <a:solidFill>
                  <a:schemeClr val="tx1"/>
                </a:solidFill>
              </a:rPr>
              <a:t>BiLSTM</a:t>
            </a:r>
            <a:r>
              <a:rPr lang="en-US" altLang="zh-CN" sz="1400" dirty="0">
                <a:solidFill>
                  <a:schemeClr val="tx1"/>
                </a:solidFill>
              </a:rPr>
              <a:t> units)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5" name="iṣḷiḋê">
            <a:extLst>
              <a:ext uri="{FF2B5EF4-FFF2-40B4-BE49-F238E27FC236}">
                <a16:creationId xmlns:a16="http://schemas.microsoft.com/office/drawing/2014/main" id="{62D72C6B-3538-F5B7-BFC1-BB4ECF4A536C}"/>
              </a:ext>
            </a:extLst>
          </p:cNvPr>
          <p:cNvSpPr/>
          <p:nvPr/>
        </p:nvSpPr>
        <p:spPr>
          <a:xfrm>
            <a:off x="8578257" y="4509660"/>
            <a:ext cx="3227832" cy="777240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Dropout Layer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(Randomly drops 30% neurons)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6" name="图形 63" descr="线箭头: 直 纯色填充">
            <a:extLst>
              <a:ext uri="{FF2B5EF4-FFF2-40B4-BE49-F238E27FC236}">
                <a16:creationId xmlns:a16="http://schemas.microsoft.com/office/drawing/2014/main" id="{98C6430D-1994-72CF-BA72-EFE2D5841F5A}"/>
              </a:ext>
            </a:extLst>
          </p:cNvPr>
          <p:cNvSpPr/>
          <p:nvPr/>
        </p:nvSpPr>
        <p:spPr>
          <a:xfrm rot="16200000">
            <a:off x="9722914" y="3845506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图形 63" descr="线箭头: 直 纯色填充">
            <a:extLst>
              <a:ext uri="{FF2B5EF4-FFF2-40B4-BE49-F238E27FC236}">
                <a16:creationId xmlns:a16="http://schemas.microsoft.com/office/drawing/2014/main" id="{201968B4-87B6-F446-5A38-BC7E59141BE1}"/>
              </a:ext>
            </a:extLst>
          </p:cNvPr>
          <p:cNvSpPr/>
          <p:nvPr/>
        </p:nvSpPr>
        <p:spPr>
          <a:xfrm rot="16200000">
            <a:off x="9722914" y="2054183"/>
            <a:ext cx="838199" cy="323849"/>
          </a:xfrm>
          <a:custGeom>
            <a:avLst/>
            <a:gdLst>
              <a:gd name="connsiteX0" fmla="*/ 809625 w 838199"/>
              <a:gd name="connsiteY0" fmla="*/ 133350 h 323849"/>
              <a:gd name="connsiteX1" fmla="*/ 97155 w 838199"/>
              <a:gd name="connsiteY1" fmla="*/ 133350 h 323849"/>
              <a:gd name="connsiteX2" fmla="*/ 181928 w 838199"/>
              <a:gd name="connsiteY2" fmla="*/ 48577 h 323849"/>
              <a:gd name="connsiteX3" fmla="*/ 181928 w 838199"/>
              <a:gd name="connsiteY3" fmla="*/ 8572 h 323849"/>
              <a:gd name="connsiteX4" fmla="*/ 141923 w 838199"/>
              <a:gd name="connsiteY4" fmla="*/ 8572 h 323849"/>
              <a:gd name="connsiteX5" fmla="*/ 8573 w 838199"/>
              <a:gd name="connsiteY5" fmla="*/ 141923 h 323849"/>
              <a:gd name="connsiteX6" fmla="*/ 8573 w 838199"/>
              <a:gd name="connsiteY6" fmla="*/ 181927 h 323849"/>
              <a:gd name="connsiteX7" fmla="*/ 141923 w 838199"/>
              <a:gd name="connsiteY7" fmla="*/ 315277 h 323849"/>
              <a:gd name="connsiteX8" fmla="*/ 161925 w 838199"/>
              <a:gd name="connsiteY8" fmla="*/ 323850 h 323849"/>
              <a:gd name="connsiteX9" fmla="*/ 181928 w 838199"/>
              <a:gd name="connsiteY9" fmla="*/ 315277 h 323849"/>
              <a:gd name="connsiteX10" fmla="*/ 181928 w 838199"/>
              <a:gd name="connsiteY10" fmla="*/ 275273 h 323849"/>
              <a:gd name="connsiteX11" fmla="*/ 97155 w 838199"/>
              <a:gd name="connsiteY11" fmla="*/ 190500 h 323849"/>
              <a:gd name="connsiteX12" fmla="*/ 809625 w 838199"/>
              <a:gd name="connsiteY12" fmla="*/ 190500 h 323849"/>
              <a:gd name="connsiteX13" fmla="*/ 838200 w 838199"/>
              <a:gd name="connsiteY13" fmla="*/ 161925 h 323849"/>
              <a:gd name="connsiteX14" fmla="*/ 809625 w 838199"/>
              <a:gd name="connsiteY14" fmla="*/ 133350 h 32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199" h="323849">
                <a:moveTo>
                  <a:pt x="809625" y="133350"/>
                </a:moveTo>
                <a:lnTo>
                  <a:pt x="97155" y="133350"/>
                </a:lnTo>
                <a:lnTo>
                  <a:pt x="181928" y="48577"/>
                </a:lnTo>
                <a:cubicBezTo>
                  <a:pt x="193357" y="37148"/>
                  <a:pt x="193357" y="19050"/>
                  <a:pt x="181928" y="8572"/>
                </a:cubicBezTo>
                <a:cubicBezTo>
                  <a:pt x="170498" y="-2857"/>
                  <a:pt x="152400" y="-2857"/>
                  <a:pt x="141923" y="8572"/>
                </a:cubicBezTo>
                <a:lnTo>
                  <a:pt x="8573" y="141923"/>
                </a:lnTo>
                <a:cubicBezTo>
                  <a:pt x="-2858" y="153352"/>
                  <a:pt x="-2858" y="171450"/>
                  <a:pt x="8573" y="181927"/>
                </a:cubicBezTo>
                <a:lnTo>
                  <a:pt x="141923" y="315277"/>
                </a:lnTo>
                <a:cubicBezTo>
                  <a:pt x="147638" y="320992"/>
                  <a:pt x="155257" y="323850"/>
                  <a:pt x="161925" y="323850"/>
                </a:cubicBezTo>
                <a:cubicBezTo>
                  <a:pt x="168593" y="323850"/>
                  <a:pt x="176213" y="320992"/>
                  <a:pt x="181928" y="315277"/>
                </a:cubicBezTo>
                <a:cubicBezTo>
                  <a:pt x="193357" y="303848"/>
                  <a:pt x="193357" y="285750"/>
                  <a:pt x="181928" y="275273"/>
                </a:cubicBezTo>
                <a:lnTo>
                  <a:pt x="97155" y="190500"/>
                </a:lnTo>
                <a:lnTo>
                  <a:pt x="809625" y="190500"/>
                </a:lnTo>
                <a:cubicBezTo>
                  <a:pt x="825818" y="190500"/>
                  <a:pt x="838200" y="178118"/>
                  <a:pt x="838200" y="161925"/>
                </a:cubicBezTo>
                <a:cubicBezTo>
                  <a:pt x="838200" y="145732"/>
                  <a:pt x="825818" y="133350"/>
                  <a:pt x="809625" y="133350"/>
                </a:cubicBezTo>
                <a:close/>
              </a:path>
            </a:pathLst>
          </a:custGeom>
          <a:solidFill>
            <a:schemeClr val="tx2">
              <a:lumMod val="75000"/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59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CFF1B-BA13-50B8-07CC-5BFF24129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444BF7-F2E2-29AB-934F-1E82C5B2223C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0753DE8-635E-0C46-DE15-0AE77E79D5A8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C268EDBC-302A-4E12-115F-19A0CBCF3DB3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69C59953-06CE-254F-5192-FA5134097C73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C654DFD-607F-6DCD-F9A3-73AC68E98405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7F7F288-4B62-AACD-0B24-559D8474D5A0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3CEBEA6-5252-9AB7-1D73-0D519B0A8ED1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6C68BA5-B70E-19D2-A4A2-D6BE02953E05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A958539-73C8-439F-9E4A-360DA1B01773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D1ACCB9-3409-EFB5-2103-8A32F7A8CD30}"/>
                </a:ext>
              </a:extLst>
            </p:cNvPr>
            <p:cNvSpPr txBox="1"/>
            <p:nvPr/>
          </p:nvSpPr>
          <p:spPr>
            <a:xfrm>
              <a:off x="7638" y="932"/>
              <a:ext cx="4900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Methodology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30547C1-4D5E-2726-589D-A6B517C18453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Focal Loss Function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517944C-C1B3-EB42-5CE9-4BC9A64E6641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808C4D8B-EEFB-43FF-C371-34D0BFF7789C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29956C30-6FEF-A537-8708-D23D4C0C264E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25C69E1-AE95-074A-74C1-41D2FD89CCB9}"/>
              </a:ext>
            </a:extLst>
          </p:cNvPr>
          <p:cNvSpPr txBox="1"/>
          <p:nvPr/>
        </p:nvSpPr>
        <p:spPr>
          <a:xfrm>
            <a:off x="1051560" y="1084592"/>
            <a:ext cx="10776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等线" panose="02010600030101010101" pitchFamily="2" charset="-122"/>
              </a:rPr>
              <a:t>F</a:t>
            </a:r>
            <a:r>
              <a:rPr lang="en-US" altLang="zh-CN" sz="1800" dirty="0">
                <a:effectLst/>
                <a:ea typeface="等线" panose="02010600030101010101" pitchFamily="2" charset="-122"/>
              </a:rPr>
              <a:t>ocal loss is one of the popular ones in dealing with class imbalance problems as well as improving learning speed [4].</a:t>
            </a:r>
            <a:endParaRPr lang="en-US" altLang="zh-CN" dirty="0"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Its purpose is to address the problem of class imbalance.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51426D-63BB-7ADF-AE48-C8F8F0A8B0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6075" r="5794" b="5146"/>
          <a:stretch/>
        </p:blipFill>
        <p:spPr>
          <a:xfrm>
            <a:off x="1102252" y="2007922"/>
            <a:ext cx="6121508" cy="44595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B3521B-A302-4BA0-3316-3EDE02A5BFDA}"/>
              </a:ext>
            </a:extLst>
          </p:cNvPr>
          <p:cNvSpPr txBox="1"/>
          <p:nvPr/>
        </p:nvSpPr>
        <p:spPr>
          <a:xfrm>
            <a:off x="7223760" y="2095415"/>
            <a:ext cx="1867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Defective</a:t>
            </a:r>
            <a:r>
              <a:rPr lang="zh-CN" altLang="en-US" sz="1400" dirty="0"/>
              <a:t>：</a:t>
            </a:r>
            <a:r>
              <a:rPr lang="en-US" altLang="zh-CN" sz="1400" dirty="0"/>
              <a:t>4733 </a:t>
            </a:r>
          </a:p>
          <a:p>
            <a:r>
              <a:rPr lang="en-US" altLang="zh-CN" sz="1400" dirty="0"/>
              <a:t>Non-Defective</a:t>
            </a:r>
            <a:r>
              <a:rPr lang="zh-CN" altLang="en-US" sz="1400" dirty="0"/>
              <a:t>：</a:t>
            </a:r>
            <a:r>
              <a:rPr lang="en-US" altLang="zh-CN" sz="1400" dirty="0"/>
              <a:t>619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6B75C6-7BDF-4DBA-3A41-32F2B55E1637}"/>
              </a:ext>
            </a:extLst>
          </p:cNvPr>
          <p:cNvSpPr txBox="1"/>
          <p:nvPr/>
        </p:nvSpPr>
        <p:spPr>
          <a:xfrm>
            <a:off x="2829938" y="6469248"/>
            <a:ext cx="266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7. Class Balance Comparison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522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5AE5A-6466-DA15-E075-EE28A4CC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A6E003F6-F0D6-55D5-C600-B13580BD26E8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E59D035-50E7-3B2D-DE9F-95370D88E0BD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3F05FFD-DA56-0545-B1EE-D376924B18C2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CFD23EC-BD7C-CC4F-0C91-C03FDB71BD64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216B5DB-4C34-4A8A-1F7C-38DE05270317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DA85DA-12C8-EB1E-4596-35EA18F1D056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AD2775F-28C8-0294-A2A3-E1C5D619045D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6FC1EF2-3874-9944-912D-5ADBD81C808A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35950DC-048B-EE8B-2FBD-E94BAE0EC127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90B31E5-A05B-C119-578C-7619466AC410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2D32C42-82DD-ABB2-0093-5F7AFD361904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04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07C5A3A-67DE-DCD4-BA6C-20B6C7ABC0EC}"/>
              </a:ext>
            </a:extLst>
          </p:cNvPr>
          <p:cNvSpPr txBox="1"/>
          <p:nvPr/>
        </p:nvSpPr>
        <p:spPr>
          <a:xfrm>
            <a:off x="3877801" y="3789680"/>
            <a:ext cx="443640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Result Analysis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60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8F1B0D2-999F-F972-94D8-6217CDB3D2F5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EFAA72E-BD2E-FDB8-12E2-293F2633A4BE}"/>
                </a:ext>
              </a:extLst>
            </p:cNvPr>
            <p:cNvSpPr txBox="1"/>
            <p:nvPr/>
          </p:nvSpPr>
          <p:spPr>
            <a:xfrm>
              <a:off x="7413" y="932"/>
              <a:ext cx="5352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Result Analysis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162931A-E2BD-4C38-75DD-CE8166C8B018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Best Split Ratio 70:20:10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784840B-E51F-1793-DAA1-B4EC0BB38A53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6F5F41B4-3355-8596-DF6F-A6AFB24BBEA5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A5C46AFC-9F35-9CB5-2ABC-72E3F2857B97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2EE2AB2-EB7F-A14C-BCE5-B48694AFB9BC}"/>
              </a:ext>
            </a:extLst>
          </p:cNvPr>
          <p:cNvSpPr txBox="1"/>
          <p:nvPr/>
        </p:nvSpPr>
        <p:spPr>
          <a:xfrm>
            <a:off x="1057122" y="3681196"/>
            <a:ext cx="2007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8. Accuracy Curve</a:t>
            </a:r>
            <a:endParaRPr lang="zh-CN" altLang="en-US" sz="12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E0C23F8-4058-51A2-E8CC-8B481025A63E}"/>
              </a:ext>
            </a:extLst>
          </p:cNvPr>
          <p:cNvSpPr txBox="1"/>
          <p:nvPr/>
        </p:nvSpPr>
        <p:spPr>
          <a:xfrm>
            <a:off x="4867586" y="3887053"/>
            <a:ext cx="2007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9. Loss Curve</a:t>
            </a:r>
            <a:endParaRPr lang="zh-CN" altLang="en-US" sz="1200" dirty="0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70892AE-8350-5570-1266-2D262A77C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97" y="1301718"/>
            <a:ext cx="3398520" cy="3596957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FE4A369F-6B7D-1631-8A8B-2304C24ABB31}"/>
              </a:ext>
            </a:extLst>
          </p:cNvPr>
          <p:cNvSpPr txBox="1"/>
          <p:nvPr/>
        </p:nvSpPr>
        <p:spPr>
          <a:xfrm>
            <a:off x="8792913" y="5746454"/>
            <a:ext cx="216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10. Confusion Matrix</a:t>
            </a:r>
            <a:endParaRPr lang="zh-CN" altLang="en-US" sz="12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7CEC8D7-292F-3F88-83A0-9EAE4DB96D80}"/>
              </a:ext>
            </a:extLst>
          </p:cNvPr>
          <p:cNvSpPr txBox="1"/>
          <p:nvPr/>
        </p:nvSpPr>
        <p:spPr>
          <a:xfrm>
            <a:off x="1593273" y="6550872"/>
            <a:ext cx="251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11. AUC Curve</a:t>
            </a:r>
            <a:endParaRPr lang="zh-CN" altLang="en-US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64117E-C600-2D87-9AD7-70E06673A9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9" y="866848"/>
            <a:ext cx="3572354" cy="2816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694914-72AF-A5B2-EF3B-C5AA8F3ED6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943" y="1020250"/>
            <a:ext cx="3674510" cy="28473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B10B25-5B4B-08CD-971E-5DFF6171D1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98" y="1323681"/>
            <a:ext cx="4174833" cy="44185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7BCFC8-0ACE-11AB-9808-41BD968C7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" y="4155163"/>
            <a:ext cx="6091041" cy="2395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EB126-8131-12E1-9EB0-12AC3CAD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1DBF66-C681-8835-7094-E313B39596F6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A88BC03-86AF-CFEB-C88D-E37CCAD3E322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F2A689B3-B5F4-434B-22D7-25FF1E731BE1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E06FCCD1-D16A-A4F0-2FB2-9EF7E0330872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AA2A97-8D02-4579-9D6B-C7320C745766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C6F20EBE-BE95-F322-D670-DA9BE6A3C463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F8AAC47-1504-6FAE-0673-5B1FEE2DFEB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C968E2D-4D0B-EDCA-FF19-30E32C4820A7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8DE9A4D-1EDF-1D43-C71D-D75290D7B55F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B39FF7A-792A-4607-5A27-541C925F2872}"/>
                </a:ext>
              </a:extLst>
            </p:cNvPr>
            <p:cNvSpPr txBox="1"/>
            <p:nvPr/>
          </p:nvSpPr>
          <p:spPr>
            <a:xfrm>
              <a:off x="7413" y="932"/>
              <a:ext cx="5352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Result Analysis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51EC7C9-943A-219B-55F8-A7591148ABA2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Comparison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627DC60-C8B3-4AD3-F5CC-7428D9245CE3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BAFA8B78-B75B-A890-27B0-364A52C9B687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99043149-E167-00BC-FB1F-E8FF1CD61831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E6077EB-7576-027F-9B08-2CD7066F4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74800"/>
              </p:ext>
            </p:extLst>
          </p:nvPr>
        </p:nvGraphicFramePr>
        <p:xfrm>
          <a:off x="163630" y="1429352"/>
          <a:ext cx="11839074" cy="1968698"/>
        </p:xfrm>
        <a:graphic>
          <a:graphicData uri="http://schemas.openxmlformats.org/drawingml/2006/table">
            <a:tbl>
              <a:tblPr firstRow="1" firstCol="1" bandRow="1"/>
              <a:tblGrid>
                <a:gridCol w="1429552">
                  <a:extLst>
                    <a:ext uri="{9D8B030D-6E8A-4147-A177-3AD203B41FA5}">
                      <a16:colId xmlns:a16="http://schemas.microsoft.com/office/drawing/2014/main" val="1905066885"/>
                    </a:ext>
                  </a:extLst>
                </a:gridCol>
                <a:gridCol w="1615686">
                  <a:extLst>
                    <a:ext uri="{9D8B030D-6E8A-4147-A177-3AD203B41FA5}">
                      <a16:colId xmlns:a16="http://schemas.microsoft.com/office/drawing/2014/main" val="1320527888"/>
                    </a:ext>
                  </a:extLst>
                </a:gridCol>
                <a:gridCol w="1256081">
                  <a:extLst>
                    <a:ext uri="{9D8B030D-6E8A-4147-A177-3AD203B41FA5}">
                      <a16:colId xmlns:a16="http://schemas.microsoft.com/office/drawing/2014/main" val="1041556850"/>
                    </a:ext>
                  </a:extLst>
                </a:gridCol>
                <a:gridCol w="1615686">
                  <a:extLst>
                    <a:ext uri="{9D8B030D-6E8A-4147-A177-3AD203B41FA5}">
                      <a16:colId xmlns:a16="http://schemas.microsoft.com/office/drawing/2014/main" val="1926306079"/>
                    </a:ext>
                  </a:extLst>
                </a:gridCol>
                <a:gridCol w="1615686">
                  <a:extLst>
                    <a:ext uri="{9D8B030D-6E8A-4147-A177-3AD203B41FA5}">
                      <a16:colId xmlns:a16="http://schemas.microsoft.com/office/drawing/2014/main" val="2826509226"/>
                    </a:ext>
                  </a:extLst>
                </a:gridCol>
                <a:gridCol w="1256081">
                  <a:extLst>
                    <a:ext uri="{9D8B030D-6E8A-4147-A177-3AD203B41FA5}">
                      <a16:colId xmlns:a16="http://schemas.microsoft.com/office/drawing/2014/main" val="707263388"/>
                    </a:ext>
                  </a:extLst>
                </a:gridCol>
                <a:gridCol w="1795487">
                  <a:extLst>
                    <a:ext uri="{9D8B030D-6E8A-4147-A177-3AD203B41FA5}">
                      <a16:colId xmlns:a16="http://schemas.microsoft.com/office/drawing/2014/main" val="2204583807"/>
                    </a:ext>
                  </a:extLst>
                </a:gridCol>
                <a:gridCol w="1254815">
                  <a:extLst>
                    <a:ext uri="{9D8B030D-6E8A-4147-A177-3AD203B41FA5}">
                      <a16:colId xmlns:a16="http://schemas.microsoft.com/office/drawing/2014/main" val="29909331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Split Ratio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Accuracy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Loss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Recall/Sensitivity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AUC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F1-Score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55967"/>
                  </a:ext>
                </a:extLst>
              </a:tr>
              <a:tr h="396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80:10:10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0.9142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0.0456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0.9142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0.9142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0.9684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0.3898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0.9540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706679"/>
                  </a:ext>
                </a:extLst>
              </a:tr>
              <a:tr h="396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70:20:10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0.0464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0.9677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0.3518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0.9533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08706"/>
                  </a:ext>
                </a:extLst>
              </a:tr>
              <a:tr h="396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60:20:20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0.0559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0.8870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0.9544</a:t>
                      </a:r>
                      <a:endParaRPr lang="zh-C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0.3284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0.9392</a:t>
                      </a:r>
                      <a:endParaRPr lang="zh-C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7302"/>
                  </a:ext>
                </a:extLst>
              </a:tr>
            </a:tbl>
          </a:graphicData>
        </a:graphic>
      </p:graphicFrame>
      <p:sp>
        <p:nvSpPr>
          <p:cNvPr id="14" name="iṣḷiḋê">
            <a:extLst>
              <a:ext uri="{FF2B5EF4-FFF2-40B4-BE49-F238E27FC236}">
                <a16:creationId xmlns:a16="http://schemas.microsoft.com/office/drawing/2014/main" id="{9C03C205-AA19-9093-567E-317FEA9F6600}"/>
              </a:ext>
            </a:extLst>
          </p:cNvPr>
          <p:cNvSpPr/>
          <p:nvPr/>
        </p:nvSpPr>
        <p:spPr>
          <a:xfrm>
            <a:off x="163630" y="1002713"/>
            <a:ext cx="6229314" cy="422003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/>
              <a:t>Overall Comparison of three split radios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6" name="iṣḷiḋê">
            <a:extLst>
              <a:ext uri="{FF2B5EF4-FFF2-40B4-BE49-F238E27FC236}">
                <a16:creationId xmlns:a16="http://schemas.microsoft.com/office/drawing/2014/main" id="{F0F45354-5F59-AA41-B4EF-402715716E20}"/>
              </a:ext>
            </a:extLst>
          </p:cNvPr>
          <p:cNvSpPr/>
          <p:nvPr/>
        </p:nvSpPr>
        <p:spPr>
          <a:xfrm>
            <a:off x="163630" y="3655228"/>
            <a:ext cx="5281800" cy="454564"/>
          </a:xfrm>
          <a:prstGeom prst="rect">
            <a:avLst/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2"/>
            <a:r>
              <a:rPr lang="en-US" altLang="zh-CN" b="1" dirty="0"/>
              <a:t>Overall Comparison of four models</a:t>
            </a:r>
            <a:endParaRPr lang="zh-CN" altLang="zh-CN" sz="2000" b="1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7DD9412-C700-EC24-9FEF-980F65481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734079"/>
              </p:ext>
            </p:extLst>
          </p:nvPr>
        </p:nvGraphicFramePr>
        <p:xfrm>
          <a:off x="163629" y="4110909"/>
          <a:ext cx="11839072" cy="2511677"/>
        </p:xfrm>
        <a:graphic>
          <a:graphicData uri="http://schemas.openxmlformats.org/drawingml/2006/table">
            <a:tbl>
              <a:tblPr firstRow="1" firstCol="1" bandRow="1"/>
              <a:tblGrid>
                <a:gridCol w="1429553">
                  <a:extLst>
                    <a:ext uri="{9D8B030D-6E8A-4147-A177-3AD203B41FA5}">
                      <a16:colId xmlns:a16="http://schemas.microsoft.com/office/drawing/2014/main" val="1670143608"/>
                    </a:ext>
                  </a:extLst>
                </a:gridCol>
                <a:gridCol w="1615685">
                  <a:extLst>
                    <a:ext uri="{9D8B030D-6E8A-4147-A177-3AD203B41FA5}">
                      <a16:colId xmlns:a16="http://schemas.microsoft.com/office/drawing/2014/main" val="4260009648"/>
                    </a:ext>
                  </a:extLst>
                </a:gridCol>
                <a:gridCol w="1256081">
                  <a:extLst>
                    <a:ext uri="{9D8B030D-6E8A-4147-A177-3AD203B41FA5}">
                      <a16:colId xmlns:a16="http://schemas.microsoft.com/office/drawing/2014/main" val="641683251"/>
                    </a:ext>
                  </a:extLst>
                </a:gridCol>
                <a:gridCol w="1615685">
                  <a:extLst>
                    <a:ext uri="{9D8B030D-6E8A-4147-A177-3AD203B41FA5}">
                      <a16:colId xmlns:a16="http://schemas.microsoft.com/office/drawing/2014/main" val="879809010"/>
                    </a:ext>
                  </a:extLst>
                </a:gridCol>
                <a:gridCol w="1615685">
                  <a:extLst>
                    <a:ext uri="{9D8B030D-6E8A-4147-A177-3AD203B41FA5}">
                      <a16:colId xmlns:a16="http://schemas.microsoft.com/office/drawing/2014/main" val="1047344541"/>
                    </a:ext>
                  </a:extLst>
                </a:gridCol>
                <a:gridCol w="1256081">
                  <a:extLst>
                    <a:ext uri="{9D8B030D-6E8A-4147-A177-3AD203B41FA5}">
                      <a16:colId xmlns:a16="http://schemas.microsoft.com/office/drawing/2014/main" val="2628623779"/>
                    </a:ext>
                  </a:extLst>
                </a:gridCol>
                <a:gridCol w="1795487">
                  <a:extLst>
                    <a:ext uri="{9D8B030D-6E8A-4147-A177-3AD203B41FA5}">
                      <a16:colId xmlns:a16="http://schemas.microsoft.com/office/drawing/2014/main" val="1895702273"/>
                    </a:ext>
                  </a:extLst>
                </a:gridCol>
                <a:gridCol w="1254815">
                  <a:extLst>
                    <a:ext uri="{9D8B030D-6E8A-4147-A177-3AD203B41FA5}">
                      <a16:colId xmlns:a16="http://schemas.microsoft.com/office/drawing/2014/main" val="3761092906"/>
                    </a:ext>
                  </a:extLst>
                </a:gridCol>
              </a:tblGrid>
              <a:tr h="873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Accuracy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Loss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Recall/Sensitivity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AUC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F1-Score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39288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Proposed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0.0464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0.9156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0.9677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0.3519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0.9533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32451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Inception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0.9043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0.0492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0.9043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0.9043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0.9651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0.2241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0.9550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1700"/>
                  </a:ext>
                </a:extLst>
              </a:tr>
              <a:tr h="7535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Inception_Attention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0.9193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0.0460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0.9193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0.9193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0.9697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0.3442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0.9633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512057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CNN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0.9118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0.0556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0.9118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0.9118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0.9565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0.2787</a:t>
                      </a:r>
                      <a:endParaRPr lang="zh-C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0.9581</a:t>
                      </a:r>
                      <a:endParaRPr lang="zh-C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586877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ABF255A9-909C-DEE8-5A30-63CE06F65D3D}"/>
              </a:ext>
            </a:extLst>
          </p:cNvPr>
          <p:cNvSpPr txBox="1"/>
          <p:nvPr/>
        </p:nvSpPr>
        <p:spPr>
          <a:xfrm>
            <a:off x="4439733" y="3398050"/>
            <a:ext cx="383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Table 1. Overall Comparison of three split radios 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D41C84-94B8-44BF-1847-C65E2FD94488}"/>
              </a:ext>
            </a:extLst>
          </p:cNvPr>
          <p:cNvSpPr txBox="1"/>
          <p:nvPr/>
        </p:nvSpPr>
        <p:spPr>
          <a:xfrm>
            <a:off x="4872239" y="6609001"/>
            <a:ext cx="31103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Table 2. Overall Comparison of four models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593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D9BD-E6D4-764D-9EB5-CCBD36F1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F786C232-6632-7B64-413E-96F4BB51DBAE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BB0735E-C62D-D643-ACFA-D57F468B6C53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70DA87C-0AAD-3AC5-A3E2-77ADA30A0FF4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EC89009-B63B-547A-196F-B2495354A9EF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DF188CD-9523-E360-920F-AF6047D6A1EB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516CBE-78A3-433B-056C-FACBC63FE91A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5396297-B3D9-2DAE-B7B3-3E85EB7F74D0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84E02E0-27C9-E06F-0950-0642799E062C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C5CFF1-FE45-FBAB-531D-1D98DC15213C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6E6166B-6190-9458-F803-B6217263AFFE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18ECC6A-E517-B699-8764-B61001349E91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05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71B21EC-8CC6-0C04-079F-26DD1AA5F2AF}"/>
              </a:ext>
            </a:extLst>
          </p:cNvPr>
          <p:cNvSpPr txBox="1"/>
          <p:nvPr/>
        </p:nvSpPr>
        <p:spPr>
          <a:xfrm>
            <a:off x="3643253" y="3789680"/>
            <a:ext cx="490551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GUI Deployment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45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216C2-36EC-2BC9-F1D9-E47C81DB0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50B8A96D-6248-35DB-F880-F9E18E6E8132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74F4591-9723-1511-64C4-6698EFDF5B64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9237035-6688-D10C-EAAC-5212870B8A09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CFC01A1-02F6-220C-FFFC-E4DC5078DF27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1FA947C-2867-422E-6B14-ED24C759A076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93BE5A3A-F269-4ACB-B18E-308E220E94B8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76F8A28C-4B1F-BF7C-B9E2-BB3316D2EEA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BF19173-7761-7FBC-0A9A-9F9DE4ED1B26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C85680-56FA-81B2-6EC4-31880C21D7BE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CA1EAC8-C010-3E39-2E60-475AA7E92AA5}"/>
                </a:ext>
              </a:extLst>
            </p:cNvPr>
            <p:cNvSpPr txBox="1"/>
            <p:nvPr/>
          </p:nvSpPr>
          <p:spPr>
            <a:xfrm>
              <a:off x="7239" y="932"/>
              <a:ext cx="5701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GUI Deployment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E054CEE-18BF-EFCB-991D-8096B5AC18B4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Homepage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20861E9-6994-4650-2E37-564C3522D040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AEECC0CD-AEEB-55F8-DCBA-869684D3189E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14BC9D1-C351-487E-170B-93892DCA8091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BB6D6BE-C7EC-E7C2-491B-CC8029B0E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3" y="1024890"/>
            <a:ext cx="9865472" cy="53814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45B8B9C-BD74-02F2-AD0B-B80C61FE5E3D}"/>
              </a:ext>
            </a:extLst>
          </p:cNvPr>
          <p:cNvSpPr txBox="1"/>
          <p:nvPr/>
        </p:nvSpPr>
        <p:spPr>
          <a:xfrm>
            <a:off x="5004817" y="6451517"/>
            <a:ext cx="2242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16. Homepage of</a:t>
            </a:r>
            <a:r>
              <a:rPr lang="zh-CN" altLang="en-US" sz="1200" dirty="0"/>
              <a:t> </a:t>
            </a:r>
            <a:r>
              <a:rPr lang="en-US" altLang="zh-CN" sz="1200" dirty="0"/>
              <a:t>GUI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095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-1428750" y="-3503509"/>
            <a:ext cx="11181715" cy="1118171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7475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749300" y="-82550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668000" y="52990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55070" y="401193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/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rgbClr val="0D6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107815" y="812800"/>
            <a:ext cx="3976370" cy="681990"/>
            <a:chOff x="6469" y="1280"/>
            <a:chExt cx="6262" cy="1074"/>
          </a:xfrm>
        </p:grpSpPr>
        <p:sp>
          <p:nvSpPr>
            <p:cNvPr id="2" name="圆角矩形 1"/>
            <p:cNvSpPr/>
            <p:nvPr/>
          </p:nvSpPr>
          <p:spPr>
            <a:xfrm>
              <a:off x="6469" y="1280"/>
              <a:ext cx="6263" cy="1074"/>
            </a:xfrm>
            <a:prstGeom prst="roundRect">
              <a:avLst>
                <a:gd name="adj" fmla="val 0"/>
              </a:avLst>
            </a:prstGeom>
            <a:solidFill>
              <a:srgbClr val="0D62B0"/>
            </a:solidFill>
            <a:ln w="285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39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200" y="1406"/>
              <a:ext cx="4800" cy="8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59114" y="1936606"/>
            <a:ext cx="1680382" cy="1299091"/>
            <a:chOff x="2574" y="4315"/>
            <a:chExt cx="3117" cy="2442"/>
          </a:xfrm>
        </p:grpSpPr>
        <p:sp>
          <p:nvSpPr>
            <p:cNvPr id="15" name="椭圆 14"/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574" y="6005"/>
              <a:ext cx="3117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Introduction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01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3F6EB1A-01A6-A03B-B2EE-530630CC3291}"/>
              </a:ext>
            </a:extLst>
          </p:cNvPr>
          <p:cNvGrpSpPr/>
          <p:nvPr/>
        </p:nvGrpSpPr>
        <p:grpSpPr>
          <a:xfrm>
            <a:off x="3982939" y="1944372"/>
            <a:ext cx="1111090" cy="1299091"/>
            <a:chOff x="3102" y="4315"/>
            <a:chExt cx="2061" cy="244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9CCF0D8-4010-708B-E82D-0868FA06C25D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B2BB4D9-D978-FB81-877D-0A1F18F5E959}"/>
                </a:ext>
              </a:extLst>
            </p:cNvPr>
            <p:cNvSpPr txBox="1"/>
            <p:nvPr/>
          </p:nvSpPr>
          <p:spPr>
            <a:xfrm>
              <a:off x="3102" y="6005"/>
              <a:ext cx="2061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Dataset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D185727-F3F5-3C10-0F50-60EB227A585F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02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1C0C122-C2E3-BAB2-DD33-826D3CEF736E}"/>
              </a:ext>
            </a:extLst>
          </p:cNvPr>
          <p:cNvGrpSpPr/>
          <p:nvPr/>
        </p:nvGrpSpPr>
        <p:grpSpPr>
          <a:xfrm>
            <a:off x="6444260" y="1936606"/>
            <a:ext cx="1781193" cy="1299091"/>
            <a:chOff x="2478" y="4315"/>
            <a:chExt cx="3304" cy="2442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FE81A96-184B-F3E9-4899-7A31DFACEAA7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C2E114A-AE77-8247-DC45-F63D60B6AD34}"/>
                </a:ext>
              </a:extLst>
            </p:cNvPr>
            <p:cNvSpPr txBox="1"/>
            <p:nvPr/>
          </p:nvSpPr>
          <p:spPr>
            <a:xfrm>
              <a:off x="2478" y="6005"/>
              <a:ext cx="3304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Methodology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AEF58F9-11B4-7822-F3D6-9D004841FC70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03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4EC19F-2E69-C406-E397-0FEA20C96AF2}"/>
              </a:ext>
            </a:extLst>
          </p:cNvPr>
          <p:cNvGrpSpPr/>
          <p:nvPr/>
        </p:nvGrpSpPr>
        <p:grpSpPr>
          <a:xfrm>
            <a:off x="8974001" y="1936606"/>
            <a:ext cx="2084169" cy="1299091"/>
            <a:chOff x="2202" y="4315"/>
            <a:chExt cx="3866" cy="244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8EEECFE-76A3-FCF4-8A65-3E8DBBE85E3A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4DAD66B-4C14-993C-1621-3CD1AE042AE9}"/>
                </a:ext>
              </a:extLst>
            </p:cNvPr>
            <p:cNvSpPr txBox="1"/>
            <p:nvPr/>
          </p:nvSpPr>
          <p:spPr>
            <a:xfrm>
              <a:off x="2202" y="6005"/>
              <a:ext cx="3866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Result Analysis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384575-0E71-20D6-971D-1D7F6DBD3448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04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A41A16D-8FFE-35C1-0F62-0815B01697B7}"/>
              </a:ext>
            </a:extLst>
          </p:cNvPr>
          <p:cNvGrpSpPr/>
          <p:nvPr/>
        </p:nvGrpSpPr>
        <p:grpSpPr>
          <a:xfrm>
            <a:off x="1011374" y="3783474"/>
            <a:ext cx="2179051" cy="1299091"/>
            <a:chOff x="2115" y="4315"/>
            <a:chExt cx="4042" cy="244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9342579-8E7E-C7C0-9D45-EDAD0BDFDA8B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F50A4D9-CF0C-CAEB-0317-45D0B675E591}"/>
                </a:ext>
              </a:extLst>
            </p:cNvPr>
            <p:cNvSpPr txBox="1"/>
            <p:nvPr/>
          </p:nvSpPr>
          <p:spPr>
            <a:xfrm>
              <a:off x="2115" y="6005"/>
              <a:ext cx="4042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GUI Deployment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CB11443-85E3-64F6-97A3-5678EDB371E3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05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6A6810D-7904-D174-D9FE-8AC16A317A3B}"/>
              </a:ext>
            </a:extLst>
          </p:cNvPr>
          <p:cNvGrpSpPr/>
          <p:nvPr/>
        </p:nvGrpSpPr>
        <p:grpSpPr>
          <a:xfrm>
            <a:off x="3776429" y="3786100"/>
            <a:ext cx="1582265" cy="1299091"/>
            <a:chOff x="2666" y="4315"/>
            <a:chExt cx="2935" cy="2442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49FD1E46-20BD-BF67-4242-F70AA26FB645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7F53058-5DA7-F4C7-3D7B-AD28FD1600D7}"/>
                </a:ext>
              </a:extLst>
            </p:cNvPr>
            <p:cNvSpPr txBox="1"/>
            <p:nvPr/>
          </p:nvSpPr>
          <p:spPr>
            <a:xfrm>
              <a:off x="2666" y="6005"/>
              <a:ext cx="2935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Conclusion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83EE898-1CB3-ECE3-9175-7B99B00C46A8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06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8D42095-6FC4-3A7A-CF56-76E379581DE3}"/>
              </a:ext>
            </a:extLst>
          </p:cNvPr>
          <p:cNvGrpSpPr/>
          <p:nvPr/>
        </p:nvGrpSpPr>
        <p:grpSpPr>
          <a:xfrm>
            <a:off x="6490353" y="3786278"/>
            <a:ext cx="1690085" cy="1299091"/>
            <a:chOff x="2565" y="4315"/>
            <a:chExt cx="3135" cy="2442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E204150-13B1-B7AE-C15C-23AE5983CEBF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BBC2581-82B7-CE74-CB9A-4F7828CA5164}"/>
                </a:ext>
              </a:extLst>
            </p:cNvPr>
            <p:cNvSpPr txBox="1"/>
            <p:nvPr/>
          </p:nvSpPr>
          <p:spPr>
            <a:xfrm>
              <a:off x="2565" y="6005"/>
              <a:ext cx="3135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Future Work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8D7B84F-47CD-F8BA-F618-8E294200FC7C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07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245ADD8-C987-2216-7256-BDC7FFD1082B}"/>
              </a:ext>
            </a:extLst>
          </p:cNvPr>
          <p:cNvGrpSpPr/>
          <p:nvPr/>
        </p:nvGrpSpPr>
        <p:grpSpPr>
          <a:xfrm>
            <a:off x="9306584" y="3783474"/>
            <a:ext cx="1407595" cy="1299091"/>
            <a:chOff x="2828" y="4315"/>
            <a:chExt cx="2611" cy="2442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80AB5D6-4F0F-C1FB-7909-16E5063CA5CE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32CC5B9-2E9E-7B91-1DF7-5641970BBD51}"/>
                </a:ext>
              </a:extLst>
            </p:cNvPr>
            <p:cNvSpPr txBox="1"/>
            <p:nvPr/>
          </p:nvSpPr>
          <p:spPr>
            <a:xfrm>
              <a:off x="2828" y="6005"/>
              <a:ext cx="2611" cy="75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000" b="1" dirty="0">
                  <a:solidFill>
                    <a:srgbClr val="0D62B0"/>
                  </a:solidFill>
                  <a:latin typeface="+mj-lt"/>
                  <a:ea typeface="思源黑体 CN Bold" panose="020B0800000000000000" charset="-122"/>
                </a:rPr>
                <a:t>Limitation</a:t>
              </a:r>
              <a:endParaRPr lang="zh-CN" altLang="en-US" sz="2000" b="1" dirty="0">
                <a:solidFill>
                  <a:srgbClr val="0D62B0"/>
                </a:solidFill>
                <a:latin typeface="+mj-lt"/>
                <a:ea typeface="思源黑体 CN Bold" panose="020B0800000000000000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189D66A-3AAF-F428-B04B-97799217BD79}"/>
                </a:ext>
              </a:extLst>
            </p:cNvPr>
            <p:cNvSpPr txBox="1"/>
            <p:nvPr/>
          </p:nvSpPr>
          <p:spPr>
            <a:xfrm>
              <a:off x="3293" y="4616"/>
              <a:ext cx="1685" cy="10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思源黑体 CN Bold" panose="020B0800000000000000" charset="-122"/>
                </a:rPr>
                <a:t>08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56CC7-A56D-9BF8-9833-BE59EEB1F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E891948-443B-EB48-90C6-118AA156CF9F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2CAC23-41BC-5A60-3DBF-2B2D82042900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81CC326-7A4A-A398-B3D1-ECE8CA4FD78F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C7A70A8F-5B62-8127-8E81-CB1501CEB204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888F7A2-35E2-12E3-7312-B2F2641D851D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E28F1955-B428-BDD5-2E99-0F391AB4EE4A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2689871-D8E7-CA1B-89EC-F7B0D32CAE16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6BCE261-6DFF-CC51-B254-4F1423894B85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D080AAF-2EAB-49C7-1F45-AAFF123C653B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B97CEF3-C7F9-3D1F-7915-7EB074C636CC}"/>
                </a:ext>
              </a:extLst>
            </p:cNvPr>
            <p:cNvSpPr txBox="1"/>
            <p:nvPr/>
          </p:nvSpPr>
          <p:spPr>
            <a:xfrm>
              <a:off x="7239" y="932"/>
              <a:ext cx="5701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GUI Deployment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9823B8D-A007-12AC-D6DE-95F8D8F9B5D5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Function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529BA19-0F66-4F25-50EC-427C5DA85FB7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BA06479B-FAB8-D48F-5A86-7160FA201AD3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A287760F-521A-E609-E46A-88FCD9CB6D54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76D5F71-7E3E-6B2F-B1A6-9735A6C627AE}"/>
              </a:ext>
            </a:extLst>
          </p:cNvPr>
          <p:cNvSpPr txBox="1"/>
          <p:nvPr/>
        </p:nvSpPr>
        <p:spPr>
          <a:xfrm>
            <a:off x="4823015" y="6206967"/>
            <a:ext cx="2606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16. Function page of</a:t>
            </a:r>
            <a:r>
              <a:rPr lang="zh-CN" altLang="en-US" sz="1200" dirty="0"/>
              <a:t> </a:t>
            </a:r>
            <a:r>
              <a:rPr lang="en-US" altLang="zh-CN" sz="1200" dirty="0"/>
              <a:t>GUI</a:t>
            </a:r>
            <a:endParaRPr lang="zh-CN" altLang="en-US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9EBA4E-3FB6-DB8D-719E-DA421B89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42" y="1097451"/>
            <a:ext cx="9093680" cy="504629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88391DC-0883-8875-7D77-589613DEF172}"/>
              </a:ext>
            </a:extLst>
          </p:cNvPr>
          <p:cNvSpPr/>
          <p:nvPr/>
        </p:nvSpPr>
        <p:spPr>
          <a:xfrm>
            <a:off x="4991100" y="5357813"/>
            <a:ext cx="2243138" cy="338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D6ADA0-549F-E565-8CBC-2C33D1AA930B}"/>
              </a:ext>
            </a:extLst>
          </p:cNvPr>
          <p:cNvSpPr txBox="1"/>
          <p:nvPr/>
        </p:nvSpPr>
        <p:spPr>
          <a:xfrm>
            <a:off x="6738938" y="4834106"/>
            <a:ext cx="196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Step 1: Click this button to choose the image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648F3F-0896-4239-544E-7687EE3668DF}"/>
              </a:ext>
            </a:extLst>
          </p:cNvPr>
          <p:cNvSpPr/>
          <p:nvPr/>
        </p:nvSpPr>
        <p:spPr>
          <a:xfrm>
            <a:off x="5567363" y="5757993"/>
            <a:ext cx="1062037" cy="277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040308-F8E8-F292-DB8F-A8D5C6B90B2D}"/>
              </a:ext>
            </a:extLst>
          </p:cNvPr>
          <p:cNvSpPr txBox="1"/>
          <p:nvPr/>
        </p:nvSpPr>
        <p:spPr>
          <a:xfrm>
            <a:off x="3205163" y="5675147"/>
            <a:ext cx="196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Step 2: Click this button to start detection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7DA0DDC-4F45-8360-CC28-0118154F9F4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415088" y="5064939"/>
            <a:ext cx="323850" cy="292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2E88F3F-BC0E-289B-4FA1-3B8757DEDD04}"/>
              </a:ext>
            </a:extLst>
          </p:cNvPr>
          <p:cNvCxnSpPr>
            <a:cxnSpLocks/>
          </p:cNvCxnSpPr>
          <p:nvPr/>
        </p:nvCxnSpPr>
        <p:spPr>
          <a:xfrm flipH="1">
            <a:off x="4823015" y="5905979"/>
            <a:ext cx="744348" cy="6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80042-66AA-8589-3D6E-2E4FB7ECB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F53243-EA9A-D23C-82A9-AF8F64769BC7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6C86F93-0CBD-1D08-26AE-DE45FC754C70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6FB2C5D-D56B-FF94-A48F-35F2EDD506F9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7D604204-9A8B-BF41-2FFF-DB8447FD299C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E9FA718-8C07-282A-6654-E741C90E98CA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3CB1716-7E81-8BCE-F871-48E8EA55D3FC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5FC963E5-2042-693E-6D7B-88FABEEC9BA8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358785F-57FE-904E-3B14-7A6F43BDA3E7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EBA7F6A-1232-C334-0C08-3A66A6AE07C6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CB88268-3537-0D18-43E8-7DB9D123FA54}"/>
                </a:ext>
              </a:extLst>
            </p:cNvPr>
            <p:cNvSpPr txBox="1"/>
            <p:nvPr/>
          </p:nvSpPr>
          <p:spPr>
            <a:xfrm>
              <a:off x="7239" y="932"/>
              <a:ext cx="5701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GUI Deployment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8735F10-5005-C1B0-DDBC-D60B5D4F5863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Detection Result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6441D0B-88F2-106A-CAE0-831CBC487DC0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A37803E-7C95-B656-47E3-285A6CFAE65E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E9EB6E8-4C3F-6992-C0BB-F358E0DF77F0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0FB7D25-D652-7C3A-E677-FD12CD571466}"/>
              </a:ext>
            </a:extLst>
          </p:cNvPr>
          <p:cNvSpPr txBox="1"/>
          <p:nvPr/>
        </p:nvSpPr>
        <p:spPr>
          <a:xfrm>
            <a:off x="4823015" y="6206967"/>
            <a:ext cx="2606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16. Detection Result of</a:t>
            </a:r>
            <a:r>
              <a:rPr lang="zh-CN" altLang="en-US" sz="1200" dirty="0"/>
              <a:t> </a:t>
            </a:r>
            <a:r>
              <a:rPr lang="en-US" altLang="zh-CN" sz="1200" dirty="0"/>
              <a:t>GUI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F5B220-452A-F218-F712-D4BEBAFF0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81" y="1041771"/>
            <a:ext cx="7233359" cy="51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1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3133B-753D-3297-2E30-8274BDE44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FD0A23E6-DB20-8204-231B-E5C3B18FF4CA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9E90718-86A1-C553-191D-1FC17C6BA430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9A55D4E-B803-BF7F-0D15-0A732DC4E9B8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99618E7-C87C-3D71-5318-CADFB121EEA9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F1FB956-F3C5-2E1F-A5EE-8DD7B6BE9331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7534C2-264C-DB46-74C8-3916F201EBDF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BCF0C0-CFAA-34C2-AEEC-9605E80BB77B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5BE7A2B-8A42-837A-0E33-E11D6892F0EC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ADFBB91-3F81-C28D-AC1B-F760F5F5B723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A7DA945-A3E1-979E-0C14-9417E9CE6DC4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C74A7C1-9A2E-7547-66C8-6A622501F8C8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06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B173634-6EBB-EF38-592F-6D3BD3EE5C4A}"/>
              </a:ext>
            </a:extLst>
          </p:cNvPr>
          <p:cNvSpPr txBox="1"/>
          <p:nvPr/>
        </p:nvSpPr>
        <p:spPr>
          <a:xfrm>
            <a:off x="4443154" y="3789680"/>
            <a:ext cx="330571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Conclusion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43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3D0D7-F1DE-AA40-B18E-7AA02A57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43E2B9-A734-8990-2240-3C6376C4915A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E15A77F-E420-2226-1B03-4F3A1EFD9FA8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79F97FDA-1672-F485-D5FC-52C6A102396C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E711851-64ED-FA0E-CAFC-D04422C8D679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3207DB6-A928-9A35-6B4D-4837A17F6562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FBEB89B-C0FA-4159-B28B-D8426AD65D01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E8EF0F1C-F23E-CB64-8875-963B79829477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86562C3-8C89-E501-F2EE-E0843BB5F33E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5CF1D02-EB96-1141-2B14-28BB254B7420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5D8E744-45AC-7A03-E802-F209712E60B8}"/>
                </a:ext>
              </a:extLst>
            </p:cNvPr>
            <p:cNvSpPr txBox="1"/>
            <p:nvPr/>
          </p:nvSpPr>
          <p:spPr>
            <a:xfrm>
              <a:off x="8155" y="932"/>
              <a:ext cx="3865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Conclusion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26C619F-942B-12A5-B209-E5E26CB9D102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b="1" dirty="0">
                <a:ea typeface="思源黑体 CN Medium" panose="020B0600000000000000" charset="-122"/>
                <a:sym typeface="+mn-ea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016D076-992A-A028-B977-D29AD8754D82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575BEA8-B39A-FBBB-3013-39EEB1559680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61275F8E-7E77-3ADA-7621-3F570164C483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1B12011-6432-6CD1-6A6F-FB656DAAE2B3}"/>
              </a:ext>
            </a:extLst>
          </p:cNvPr>
          <p:cNvSpPr txBox="1"/>
          <p:nvPr/>
        </p:nvSpPr>
        <p:spPr>
          <a:xfrm>
            <a:off x="1057292" y="1101750"/>
            <a:ext cx="1044035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1600" dirty="0"/>
              <a:t>This research designs and implements a high-performance deep learning model for photovoltaic panel defect detection, which integrates Inception modules, attention mechanisms, and </a:t>
            </a:r>
            <a:r>
              <a:rPr lang="en-US" altLang="zh-CN" sz="1600" dirty="0" err="1"/>
              <a:t>BiLSTM</a:t>
            </a:r>
            <a:r>
              <a:rPr lang="en-US" altLang="zh-CN" sz="1600" dirty="0"/>
              <a:t> networks to achieve better feature extraction, sequential learning, and focus on important information.</a:t>
            </a:r>
            <a:br>
              <a:rPr lang="en-US" altLang="zh-CN" sz="1600" dirty="0"/>
            </a:br>
            <a:r>
              <a:rPr lang="en-US" altLang="zh-CN" sz="1600" dirty="0"/>
              <a:t>The following works were completed in this project: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Deep learning model architecture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Data preprocessing and augmentation strategies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Model performance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Comparative experiments with three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Deployment of a simple and user-friendly detection interface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In conclusion, the project demonstrates the strong potential of deep learning techniques for defect detection in solar panel thermal imaging.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1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1D85A-5E84-DFC6-F5FB-63ECE468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E4525C36-8147-9F26-905D-FA6BC1012693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047BE7-41A4-2C6F-E0EE-AECD2E4CDA5A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7C4E820-E4AC-0FD2-9478-82141CA52B26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335201B-91B1-A278-DB7F-DD7C33E04E04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AAED92F-EC05-31BE-BA32-86709ADAF98D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4DBBC86-2C7C-C759-15D5-1DEB35863F15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E1E5AF3-0613-7049-46B7-69CF80842502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ECDD488-FB10-F8CC-475E-0D2D9526A2CE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1076A45-429A-41D4-33FE-B883BE579BC4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E131375-F5C8-DA9F-7674-89915E01A884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8E8E1ED-383E-750D-9730-53A99D4CBDD5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07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22E97B4-02BE-5BA8-91B0-1E8B7681C94E}"/>
              </a:ext>
            </a:extLst>
          </p:cNvPr>
          <p:cNvSpPr txBox="1"/>
          <p:nvPr/>
        </p:nvSpPr>
        <p:spPr>
          <a:xfrm>
            <a:off x="4556967" y="3789680"/>
            <a:ext cx="307808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Limitation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58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B6F32-A70D-B08D-A745-F61657498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AD1AB89-0D82-4129-CE18-A94E9FE7DC38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30AE1F3-7813-17B9-E6ED-DCF353CC7977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9FBF7DF2-6F85-7539-BD03-11F7335B9C62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C7AEBD67-50CB-68EB-F289-927AAACB4907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BA8A1DA-7D4F-DF5F-E852-DADA6941C47A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A50CD5C5-A3C9-7E34-526D-BD182FDF8EB7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28E8174-A11C-8755-4C18-56362E47AA11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4CEDFBB-B8E0-4FAA-A58B-BB4E930F7EB3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0094B77-523E-DCB3-1CA7-C9C0E6511C61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3F6B63C-EE65-6A49-A953-60EF5761977A}"/>
                </a:ext>
              </a:extLst>
            </p:cNvPr>
            <p:cNvSpPr txBox="1"/>
            <p:nvPr/>
          </p:nvSpPr>
          <p:spPr>
            <a:xfrm>
              <a:off x="8282" y="932"/>
              <a:ext cx="3605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Limitation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6443E7F-08C8-2036-59B3-E338A7CB5AEC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b="1" dirty="0">
                <a:ea typeface="思源黑体 CN Medium" panose="020B0600000000000000" charset="-122"/>
                <a:sym typeface="+mn-ea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5D17DEA-5361-EA20-3F42-EC94597CD085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41359341-EFF7-6A56-8481-AE28628B844B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C52C8C7-5FE0-CC92-567F-C3F195EDB890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561CFFC-2C6E-8178-28C5-6FD8932072BF}"/>
              </a:ext>
            </a:extLst>
          </p:cNvPr>
          <p:cNvSpPr txBox="1"/>
          <p:nvPr/>
        </p:nvSpPr>
        <p:spPr>
          <a:xfrm>
            <a:off x="1185562" y="1165176"/>
            <a:ext cx="824238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Limited dataset diversity and size.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Model performance may vary in real-world scenarios.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Dependency on labeled data for training.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Computationally expensive for large-scale deployment.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Lack of real-time system testing in field conditions.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6222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65307-DAA5-819B-8C4B-259BE2007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23978E26-3A56-64EF-E904-07E27105F6CD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3A13AA1-6E57-B549-9CE4-06B8A79C4EF0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CBD6425-A02B-265B-40FE-8FF8D3F0E174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8705718-5FFD-60C4-FA39-01271200B3B6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F036AC8-623D-9C92-54E2-AAFC02587C5E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7A1373-9086-1563-5062-F7BCB5AEBC88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752BBD7-7F42-DC8D-AEEB-8F85BF28ADFD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47372F-C7AB-DD30-3A81-283BFA4EB229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75185AD-B611-0410-B9B7-3E0A4D80358E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C59E489-221A-8F9E-64E9-6F2CF9390489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7FEF4E0-8B19-2879-D8F7-44B3D103BC20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08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D48A82A-6EB6-7037-4282-D17B24BFA04C}"/>
              </a:ext>
            </a:extLst>
          </p:cNvPr>
          <p:cNvSpPr txBox="1"/>
          <p:nvPr/>
        </p:nvSpPr>
        <p:spPr>
          <a:xfrm>
            <a:off x="4228897" y="3789680"/>
            <a:ext cx="373422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Future Work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2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ï$lîḍe"/>
          <p:cNvSpPr/>
          <p:nvPr/>
        </p:nvSpPr>
        <p:spPr>
          <a:xfrm>
            <a:off x="1465905" y="1469390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cxnSp>
        <p:nvCxnSpPr>
          <p:cNvPr id="6" name="Straight Connector 10"/>
          <p:cNvCxnSpPr>
            <a:cxnSpLocks/>
          </p:cNvCxnSpPr>
          <p:nvPr/>
        </p:nvCxnSpPr>
        <p:spPr>
          <a:xfrm flipV="1">
            <a:off x="6086326" y="1568155"/>
            <a:ext cx="0" cy="32303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íşlidê"/>
          <p:cNvSpPr/>
          <p:nvPr/>
        </p:nvSpPr>
        <p:spPr>
          <a:xfrm>
            <a:off x="1465905" y="2712654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iSḻíḑe"/>
          <p:cNvSpPr/>
          <p:nvPr/>
        </p:nvSpPr>
        <p:spPr>
          <a:xfrm>
            <a:off x="1465905" y="3965209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45" name="îṧḷíďe"/>
          <p:cNvSpPr/>
          <p:nvPr/>
        </p:nvSpPr>
        <p:spPr>
          <a:xfrm flipH="1">
            <a:off x="6323101" y="1469390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işḷiḋe"/>
          <p:cNvSpPr/>
          <p:nvPr/>
        </p:nvSpPr>
        <p:spPr>
          <a:xfrm flipH="1">
            <a:off x="6323101" y="2712655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91C6F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7" name="íṩḷîḓê"/>
          <p:cNvSpPr/>
          <p:nvPr/>
        </p:nvSpPr>
        <p:spPr>
          <a:xfrm flipH="1">
            <a:off x="6323101" y="3965209"/>
            <a:ext cx="4382900" cy="896477"/>
          </a:xfrm>
          <a:prstGeom prst="roundRect">
            <a:avLst>
              <a:gd name="adj" fmla="val 50000"/>
            </a:avLst>
          </a:pr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îṥḷiḋé"/>
          <p:cNvSpPr>
            <a:spLocks noChangeAspect="1"/>
          </p:cNvSpPr>
          <p:nvPr/>
        </p:nvSpPr>
        <p:spPr>
          <a:xfrm>
            <a:off x="1573048" y="2830077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4" name="ïślïďê"/>
          <p:cNvSpPr/>
          <p:nvPr/>
        </p:nvSpPr>
        <p:spPr bwMode="auto">
          <a:xfrm>
            <a:off x="1754555" y="3002075"/>
            <a:ext cx="318116" cy="317635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31" name="íşḻíḓè"/>
          <p:cNvSpPr>
            <a:spLocks noChangeAspect="1"/>
          </p:cNvSpPr>
          <p:nvPr/>
        </p:nvSpPr>
        <p:spPr>
          <a:xfrm>
            <a:off x="1573048" y="4082631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3" name="îṧḻîďé"/>
          <p:cNvSpPr/>
          <p:nvPr/>
        </p:nvSpPr>
        <p:spPr bwMode="auto">
          <a:xfrm>
            <a:off x="1696152" y="4206578"/>
            <a:ext cx="433908" cy="425447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rgbClr val="91C6F7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9" name="íṥlîdê"/>
          <p:cNvSpPr>
            <a:spLocks noChangeAspect="1"/>
          </p:cNvSpPr>
          <p:nvPr/>
        </p:nvSpPr>
        <p:spPr>
          <a:xfrm flipH="1">
            <a:off x="9918649" y="2834522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0" name="ïṣľîde"/>
          <p:cNvSpPr/>
          <p:nvPr/>
        </p:nvSpPr>
        <p:spPr bwMode="auto">
          <a:xfrm>
            <a:off x="10107583" y="2996560"/>
            <a:ext cx="328661" cy="328661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91C6F7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7" name="iś1îḓê"/>
          <p:cNvSpPr>
            <a:spLocks noChangeAspect="1"/>
          </p:cNvSpPr>
          <p:nvPr/>
        </p:nvSpPr>
        <p:spPr>
          <a:xfrm>
            <a:off x="1573048" y="1586812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îṥḻïde"/>
          <p:cNvSpPr/>
          <p:nvPr/>
        </p:nvSpPr>
        <p:spPr bwMode="auto">
          <a:xfrm>
            <a:off x="1776359" y="1780373"/>
            <a:ext cx="274508" cy="27450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91C6F7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5" name="íṡḻîďè"/>
          <p:cNvSpPr>
            <a:spLocks noChangeAspect="1"/>
          </p:cNvSpPr>
          <p:nvPr/>
        </p:nvSpPr>
        <p:spPr>
          <a:xfrm flipH="1">
            <a:off x="9931349" y="4082631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íSļiḓé"/>
          <p:cNvSpPr/>
          <p:nvPr/>
        </p:nvSpPr>
        <p:spPr bwMode="auto">
          <a:xfrm>
            <a:off x="10124390" y="4276192"/>
            <a:ext cx="295048" cy="274508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4" name="íślíḓè"/>
          <p:cNvSpPr>
            <a:spLocks noChangeAspect="1"/>
          </p:cNvSpPr>
          <p:nvPr/>
        </p:nvSpPr>
        <p:spPr>
          <a:xfrm flipH="1">
            <a:off x="9931349" y="1586812"/>
            <a:ext cx="681129" cy="661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2" name="íšḻîḍé"/>
          <p:cNvSpPr/>
          <p:nvPr/>
        </p:nvSpPr>
        <p:spPr bwMode="auto">
          <a:xfrm>
            <a:off x="10115052" y="1761002"/>
            <a:ext cx="313722" cy="313249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0D62B0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296897" y="1693001"/>
            <a:ext cx="3362218" cy="375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Expand dataset with diverse defects.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2299366" y="2766722"/>
            <a:ext cx="2482043" cy="6987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Explore lightweight models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for edge devices.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255050" y="4222430"/>
            <a:ext cx="3549034" cy="375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Integrate temperature and metadata.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660621" y="1729850"/>
            <a:ext cx="3105984" cy="375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Use advanced attention mechanisms.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309229" y="2985859"/>
            <a:ext cx="3333778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400" dirty="0"/>
              <a:t>Investigate self-supervised learning</a:t>
            </a:r>
          </a:p>
          <a:p>
            <a:pPr algn="r">
              <a:lnSpc>
                <a:spcPct val="100000"/>
              </a:lnSpc>
            </a:pPr>
            <a:endParaRPr lang="zh-CN" altLang="en-US" sz="1200" dirty="0">
              <a:solidFill>
                <a:schemeClr val="bg1"/>
              </a:solidFill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401682" y="4229124"/>
            <a:ext cx="3623862" cy="375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Develop an end-to-end monitoring system.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368AF6-4E48-9169-ABA3-79AE21C81BD9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6B49024-54B8-D477-89AC-355F3BC21A31}"/>
                </a:ext>
              </a:extLst>
            </p:cNvPr>
            <p:cNvSpPr txBox="1"/>
            <p:nvPr/>
          </p:nvSpPr>
          <p:spPr>
            <a:xfrm>
              <a:off x="7907" y="932"/>
              <a:ext cx="4361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Future Work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248D34-4CDB-6AF0-EDD1-A300D6E5BFF8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b="1" dirty="0">
                <a:ea typeface="思源黑体 CN Medium" panose="020B0600000000000000" charset="-122"/>
                <a:sym typeface="+mn-ea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A1F9982-C2AF-B6BA-25CF-F4B335B3F670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05A5954-870D-286F-C274-C82D9DFB2EB3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5AA15A82-D309-97B5-0529-B79359B74AD5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4B5BF-CB40-B69C-DCA2-A5D0A8F18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7EAAD-F325-2735-BF4F-74D14091E094}"/>
              </a:ext>
            </a:extLst>
          </p:cNvPr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04D4D20-42A5-F8BA-EBD2-75B5CE2754D6}"/>
                </a:ext>
              </a:extLst>
            </p:cNvPr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5D337290-1020-EFB1-FF8E-6F83C3389070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AB1A0F37-3AFF-728B-B1B2-6844690B3591}"/>
                  </a:ext>
                </a:extLst>
              </p:cNvPr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5713D4F-3334-8434-A5A9-FFD75F52F83C}"/>
                </a:ext>
              </a:extLst>
            </p:cNvPr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EAD2C6E-38A5-5C40-0669-3FF18938199C}"/>
                  </a:ext>
                </a:extLst>
              </p:cNvPr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9DDDEB5-D57E-D7A4-8C43-B9AAA4337E95}"/>
                  </a:ext>
                </a:extLst>
              </p:cNvPr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903C901-BD85-5EE3-653C-3C4AF96269AA}"/>
                </a:ext>
              </a:extLst>
            </p:cNvPr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255383E-CD34-B573-D334-8AC8E7E94D30}"/>
              </a:ext>
            </a:extLst>
          </p:cNvPr>
          <p:cNvGrpSpPr/>
          <p:nvPr/>
        </p:nvGrpSpPr>
        <p:grpSpPr>
          <a:xfrm>
            <a:off x="2965450" y="210820"/>
            <a:ext cx="6261735" cy="814070"/>
            <a:chOff x="5160" y="932"/>
            <a:chExt cx="9861" cy="128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827D79F-8B2D-19EF-DA1F-ECEC0E4F1A37}"/>
                </a:ext>
              </a:extLst>
            </p:cNvPr>
            <p:cNvSpPr txBox="1"/>
            <p:nvPr/>
          </p:nvSpPr>
          <p:spPr>
            <a:xfrm>
              <a:off x="8326" y="932"/>
              <a:ext cx="3516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Reference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B61E5A3-0774-98BE-9FA5-5F8699869F3A}"/>
                </a:ext>
              </a:extLst>
            </p:cNvPr>
            <p:cNvSpPr txBox="1"/>
            <p:nvPr/>
          </p:nvSpPr>
          <p:spPr>
            <a:xfrm>
              <a:off x="7799" y="1632"/>
              <a:ext cx="4677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en-US" altLang="zh-CN" b="1" dirty="0">
                <a:ea typeface="思源黑体 CN Medium" panose="020B0600000000000000" charset="-122"/>
                <a:sym typeface="+mn-ea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3FEE978-60C1-9D2A-5277-2F4EFB8A6763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00127452-F4DA-7CEA-93E3-CB2F22637CC8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45CEE2B-AD4D-98EB-46C3-B40B692AF1D0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4BC577E-0E17-DFB1-8C30-BAF13B4B391F}"/>
              </a:ext>
            </a:extLst>
          </p:cNvPr>
          <p:cNvSpPr txBox="1"/>
          <p:nvPr/>
        </p:nvSpPr>
        <p:spPr>
          <a:xfrm>
            <a:off x="1015602" y="1156335"/>
            <a:ext cx="10221120" cy="410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[1]	A. Shaik, A. Balasundaram, L. S. Kakarla, and N. Murugan, “Deep Learning-Based Detection and Segmentation of Damage in Solar Panels,” </a:t>
            </a:r>
            <a:r>
              <a:rPr lang="en-US" altLang="zh-CN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Automation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vol. 5, no. 2, pp. 128–150, May 2024,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10.3390/automation5020009.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[2]	T.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Barakbayeva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F. M. Demirci, “Fully automatic CNN design with inception and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ResNet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blocks,” </a:t>
            </a:r>
            <a:r>
              <a:rPr lang="en-US" altLang="zh-CN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Neural </a:t>
            </a:r>
            <a:r>
              <a:rPr lang="en-US" altLang="zh-CN" sz="14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altLang="zh-CN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Appl.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vol. 35, no. 2, pp. 1569–1580, Jan. 2023,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10.1007/s00521-022-07700-9.</a:t>
            </a:r>
            <a:endParaRPr lang="zh-CN" altLang="zh-C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dirty="0">
                <a:effectLst/>
                <a:ea typeface="Calibri" panose="020F0502020204030204" pitchFamily="34" charset="0"/>
              </a:rPr>
              <a:t>[3]	G. </a:t>
            </a:r>
            <a:r>
              <a:rPr lang="en-US" altLang="zh-CN" sz="1400" dirty="0" err="1">
                <a:effectLst/>
                <a:ea typeface="Calibri" panose="020F0502020204030204" pitchFamily="34" charset="0"/>
              </a:rPr>
              <a:t>Brauwers</a:t>
            </a:r>
            <a:r>
              <a:rPr lang="en-US" altLang="zh-CN" sz="1400" dirty="0">
                <a:effectLst/>
                <a:ea typeface="Calibri" panose="020F0502020204030204" pitchFamily="34" charset="0"/>
              </a:rPr>
              <a:t> and F. </a:t>
            </a:r>
            <a:r>
              <a:rPr lang="en-US" altLang="zh-CN" sz="1400" dirty="0" err="1">
                <a:effectLst/>
                <a:ea typeface="Calibri" panose="020F0502020204030204" pitchFamily="34" charset="0"/>
              </a:rPr>
              <a:t>Frasincar</a:t>
            </a:r>
            <a:r>
              <a:rPr lang="en-US" altLang="zh-CN" sz="1400" dirty="0">
                <a:effectLst/>
                <a:ea typeface="Calibri" panose="020F0502020204030204" pitchFamily="34" charset="0"/>
              </a:rPr>
              <a:t>, “A General Survey on Attention Mechanisms in Deep Learning,” </a:t>
            </a:r>
            <a:r>
              <a:rPr lang="en-US" altLang="zh-CN" sz="1400" i="1" dirty="0">
                <a:effectLst/>
                <a:ea typeface="Calibri" panose="020F0502020204030204" pitchFamily="34" charset="0"/>
              </a:rPr>
              <a:t>IEEE Trans. </a:t>
            </a:r>
            <a:r>
              <a:rPr lang="en-US" altLang="zh-CN" sz="1400" i="1" dirty="0" err="1">
                <a:effectLst/>
                <a:ea typeface="Calibri" panose="020F0502020204030204" pitchFamily="34" charset="0"/>
              </a:rPr>
              <a:t>Knowl</a:t>
            </a:r>
            <a:r>
              <a:rPr lang="en-US" altLang="zh-CN" sz="1400" i="1" dirty="0">
                <a:effectLst/>
                <a:ea typeface="Calibri" panose="020F0502020204030204" pitchFamily="34" charset="0"/>
              </a:rPr>
              <a:t>. Data Eng.</a:t>
            </a:r>
            <a:r>
              <a:rPr lang="en-US" altLang="zh-CN" sz="1400" dirty="0">
                <a:effectLst/>
                <a:ea typeface="Calibri" panose="020F0502020204030204" pitchFamily="34" charset="0"/>
              </a:rPr>
              <a:t>, vol. 35, no. 4, pp. 3279–3298, Apr. 2023, </a:t>
            </a:r>
            <a:r>
              <a:rPr lang="en-US" altLang="zh-CN" sz="1400" dirty="0" err="1">
                <a:effectLst/>
                <a:ea typeface="Calibri" panose="020F0502020204030204" pitchFamily="34" charset="0"/>
              </a:rPr>
              <a:t>doi</a:t>
            </a:r>
            <a:r>
              <a:rPr lang="en-US" altLang="zh-CN" sz="1400" dirty="0">
                <a:effectLst/>
                <a:ea typeface="Calibri" panose="020F0502020204030204" pitchFamily="34" charset="0"/>
              </a:rPr>
              <a:t>: 10.1109/TKDE.2021.3126456.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[4]	M. Kerkhof, L. Wu, G. Perin, and S. Picek, “Focus is Key to Success: A Focal Loss Function for Deep Learning-Based Side-Channel Analysis,” in </a:t>
            </a:r>
            <a:r>
              <a:rPr lang="en-US" altLang="zh-CN" sz="1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Constructive Side-Channel Analysis and Secure Design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vol. 13211, J.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Balasch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C. O’Flynn, Eds., in Lecture Notes in Computer Science, vol. 13211. , Cham: Springer International Publishing, 2022, pp. 29–48. </a:t>
            </a:r>
            <a:r>
              <a:rPr lang="en-US" altLang="zh-CN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altLang="zh-CN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10.1007/978-3-030-99766-3_2.</a:t>
            </a:r>
            <a:endParaRPr lang="zh-CN" altLang="zh-CN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zh-CN" altLang="zh-C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1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2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-1435100" y="-3505200"/>
            <a:ext cx="11181715" cy="11181715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91C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749300" y="-82550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699750" y="5299075"/>
            <a:ext cx="2952750" cy="2952750"/>
          </a:xfrm>
          <a:prstGeom prst="ellipse">
            <a:avLst/>
          </a:prstGeom>
          <a:solidFill>
            <a:srgbClr val="91C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55070" y="401193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09750" y="1852613"/>
            <a:ext cx="9267825" cy="2417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20000"/>
              </a:lnSpc>
              <a:spcBef>
                <a:spcPct val="0"/>
              </a:spcBef>
              <a:buFont typeface="Wingdings" panose="05000000000000000000" charset="0"/>
              <a:buNone/>
            </a:pPr>
            <a:r>
              <a:rPr lang="en-US" altLang="zh-CN" sz="66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/>
              </a:rPr>
              <a:t>Thank you all for your listening!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/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/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/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01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21704" y="3789680"/>
            <a:ext cx="374859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Introduction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65450" y="210820"/>
            <a:ext cx="6261735" cy="878205"/>
            <a:chOff x="5160" y="932"/>
            <a:chExt cx="9861" cy="1383"/>
          </a:xfrm>
        </p:grpSpPr>
        <p:sp>
          <p:nvSpPr>
            <p:cNvPr id="23" name="文本框 22"/>
            <p:cNvSpPr txBox="1"/>
            <p:nvPr/>
          </p:nvSpPr>
          <p:spPr>
            <a:xfrm>
              <a:off x="8295" y="932"/>
              <a:ext cx="3593" cy="82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800" b="1" dirty="0">
                  <a:solidFill>
                    <a:srgbClr val="0D62B0"/>
                  </a:solidFill>
                  <a:ea typeface="思源黑体 CN Bold" panose="020B0800000000000000" charset="-122"/>
                </a:rPr>
                <a:t>Introduction</a:t>
              </a:r>
              <a:endParaRPr lang="zh-CN" altLang="en-US" sz="2800" b="1" dirty="0">
                <a:solidFill>
                  <a:srgbClr val="0D62B0"/>
                </a:solidFill>
                <a:ea typeface="思源黑体 CN Bold" panose="020B0800000000000000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11" y="1685"/>
              <a:ext cx="4358" cy="6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ea typeface="思源黑体 CN Medium" panose="020B0600000000000000" charset="-122"/>
                  <a:sym typeface="+mn-ea"/>
                </a:rPr>
                <a:t>Background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/>
          <p:cNvGrpSpPr/>
          <p:nvPr/>
        </p:nvGrpSpPr>
        <p:grpSpPr>
          <a:xfrm>
            <a:off x="1135901" y="1224280"/>
            <a:ext cx="4851400" cy="4964887"/>
            <a:chOff x="1435102" y="1903702"/>
            <a:chExt cx="2800231" cy="3800313"/>
          </a:xfrm>
        </p:grpSpPr>
        <p:sp>
          <p:nvSpPr>
            <p:cNvPr id="6" name="Rectangle 1"/>
            <p:cNvSpPr/>
            <p:nvPr/>
          </p:nvSpPr>
          <p:spPr>
            <a:xfrm>
              <a:off x="1435102" y="1903702"/>
              <a:ext cx="2800231" cy="38003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Importance: solar energy is a renewable energy, which include extended lifespan, sustainability, low-noise performance and cleanliness advantages [1].</a:t>
              </a: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Defects Influences: defects can negatively impact the efficiency and performance of the solar panels.</a:t>
              </a:r>
              <a:endParaRPr lang="zh-CN" altLang="en-US" sz="1600" dirty="0"/>
            </a:p>
          </p:txBody>
        </p:sp>
        <p:sp>
          <p:nvSpPr>
            <p:cNvPr id="4" name="Arrow: Pentagon 2"/>
            <p:cNvSpPr/>
            <p:nvPr/>
          </p:nvSpPr>
          <p:spPr>
            <a:xfrm rot="5400000">
              <a:off x="2081697" y="1257110"/>
              <a:ext cx="1507042" cy="2800231"/>
            </a:xfrm>
            <a:prstGeom prst="homePlat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13183" y="4372199"/>
              <a:ext cx="2243021" cy="336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14230" y="2121896"/>
              <a:ext cx="2241974" cy="707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Industry Background </a:t>
              </a:r>
              <a:endPara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F790FC-E1FE-633D-B9F6-CC891CC9D132}"/>
              </a:ext>
            </a:extLst>
          </p:cNvPr>
          <p:cNvGrpSpPr/>
          <p:nvPr/>
        </p:nvGrpSpPr>
        <p:grpSpPr>
          <a:xfrm>
            <a:off x="6204696" y="1223265"/>
            <a:ext cx="4851400" cy="4965901"/>
            <a:chOff x="1435102" y="1902926"/>
            <a:chExt cx="2800231" cy="3801089"/>
          </a:xfrm>
        </p:grpSpPr>
        <p:sp>
          <p:nvSpPr>
            <p:cNvPr id="36" name="Rectangle 1">
              <a:extLst>
                <a:ext uri="{FF2B5EF4-FFF2-40B4-BE49-F238E27FC236}">
                  <a16:creationId xmlns:a16="http://schemas.microsoft.com/office/drawing/2014/main" id="{1E772F22-75A0-A3A4-64BA-2A7FBE5BCD2B}"/>
                </a:ext>
              </a:extLst>
            </p:cNvPr>
            <p:cNvSpPr/>
            <p:nvPr/>
          </p:nvSpPr>
          <p:spPr>
            <a:xfrm>
              <a:off x="1435102" y="1903702"/>
              <a:ext cx="2800231" cy="38003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tIns="2160000" anchor="t" anchorCtr="1">
              <a:norm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Traditional methods: include the manual inspection and visible light imaging detection.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Advanced methods: combining advanced machine learning techniques with thermal imaging.</a:t>
              </a:r>
              <a:endParaRPr lang="zh-CN" altLang="en-US" sz="1600" dirty="0"/>
            </a:p>
          </p:txBody>
        </p:sp>
        <p:sp>
          <p:nvSpPr>
            <p:cNvPr id="37" name="Arrow: Pentagon 2">
              <a:extLst>
                <a:ext uri="{FF2B5EF4-FFF2-40B4-BE49-F238E27FC236}">
                  <a16:creationId xmlns:a16="http://schemas.microsoft.com/office/drawing/2014/main" id="{8B8F967A-8AF1-D48D-8F06-EAB8D982B021}"/>
                </a:ext>
              </a:extLst>
            </p:cNvPr>
            <p:cNvSpPr/>
            <p:nvPr/>
          </p:nvSpPr>
          <p:spPr>
            <a:xfrm rot="5400000">
              <a:off x="2082808" y="1255220"/>
              <a:ext cx="1504820" cy="2800231"/>
            </a:xfrm>
            <a:prstGeom prst="homePlat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lIns="216000" anchor="t" anchorCtr="1">
              <a:norm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21B5089-F7E0-7A18-96DD-23E06EB7DF1F}"/>
                </a:ext>
              </a:extLst>
            </p:cNvPr>
            <p:cNvSpPr/>
            <p:nvPr/>
          </p:nvSpPr>
          <p:spPr>
            <a:xfrm>
              <a:off x="1713183" y="4372199"/>
              <a:ext cx="2243021" cy="336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A9C9191-3328-AABA-A643-C75BE4D69A9E}"/>
                </a:ext>
              </a:extLst>
            </p:cNvPr>
            <p:cNvSpPr/>
            <p:nvPr/>
          </p:nvSpPr>
          <p:spPr>
            <a:xfrm>
              <a:off x="1714230" y="2121896"/>
              <a:ext cx="2241974" cy="3062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Detection Methods</a:t>
              </a:r>
              <a:endPara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90F8A3E9-E7ED-E89F-747A-4D01BECCAF28}"/>
              </a:ext>
            </a:extLst>
          </p:cNvPr>
          <p:cNvSpPr/>
          <p:nvPr/>
        </p:nvSpPr>
        <p:spPr>
          <a:xfrm>
            <a:off x="3255850" y="2050908"/>
            <a:ext cx="609685" cy="545545"/>
          </a:xfrm>
          <a:custGeom>
            <a:avLst/>
            <a:gdLst>
              <a:gd name="connsiteX0" fmla="*/ 335878 w 608340"/>
              <a:gd name="connsiteY0" fmla="*/ 343075 h 544342"/>
              <a:gd name="connsiteX1" fmla="*/ 322300 w 608340"/>
              <a:gd name="connsiteY1" fmla="*/ 348714 h 544342"/>
              <a:gd name="connsiteX2" fmla="*/ 259000 w 608340"/>
              <a:gd name="connsiteY2" fmla="*/ 411929 h 544342"/>
              <a:gd name="connsiteX3" fmla="*/ 254698 w 608340"/>
              <a:gd name="connsiteY3" fmla="*/ 432796 h 544342"/>
              <a:gd name="connsiteX4" fmla="*/ 272520 w 608340"/>
              <a:gd name="connsiteY4" fmla="*/ 444610 h 544342"/>
              <a:gd name="connsiteX5" fmla="*/ 289575 w 608340"/>
              <a:gd name="connsiteY5" fmla="*/ 444610 h 544342"/>
              <a:gd name="connsiteX6" fmla="*/ 259000 w 608340"/>
              <a:gd name="connsiteY6" fmla="*/ 475143 h 544342"/>
              <a:gd name="connsiteX7" fmla="*/ 259000 w 608340"/>
              <a:gd name="connsiteY7" fmla="*/ 502301 h 544342"/>
              <a:gd name="connsiteX8" fmla="*/ 272520 w 608340"/>
              <a:gd name="connsiteY8" fmla="*/ 507978 h 544342"/>
              <a:gd name="connsiteX9" fmla="*/ 286041 w 608340"/>
              <a:gd name="connsiteY9" fmla="*/ 502301 h 544342"/>
              <a:gd name="connsiteX10" fmla="*/ 349341 w 608340"/>
              <a:gd name="connsiteY10" fmla="*/ 439086 h 544342"/>
              <a:gd name="connsiteX11" fmla="*/ 353643 w 608340"/>
              <a:gd name="connsiteY11" fmla="*/ 418219 h 544342"/>
              <a:gd name="connsiteX12" fmla="*/ 335821 w 608340"/>
              <a:gd name="connsiteY12" fmla="*/ 406251 h 544342"/>
              <a:gd name="connsiteX13" fmla="*/ 318766 w 608340"/>
              <a:gd name="connsiteY13" fmla="*/ 406251 h 544342"/>
              <a:gd name="connsiteX14" fmla="*/ 349341 w 608340"/>
              <a:gd name="connsiteY14" fmla="*/ 375718 h 544342"/>
              <a:gd name="connsiteX15" fmla="*/ 349341 w 608340"/>
              <a:gd name="connsiteY15" fmla="*/ 348714 h 544342"/>
              <a:gd name="connsiteX16" fmla="*/ 335878 w 608340"/>
              <a:gd name="connsiteY16" fmla="*/ 343075 h 544342"/>
              <a:gd name="connsiteX17" fmla="*/ 63260 w 608340"/>
              <a:gd name="connsiteY17" fmla="*/ 318180 h 544342"/>
              <a:gd name="connsiteX18" fmla="*/ 545081 w 608340"/>
              <a:gd name="connsiteY18" fmla="*/ 318180 h 544342"/>
              <a:gd name="connsiteX19" fmla="*/ 545081 w 608340"/>
              <a:gd name="connsiteY19" fmla="*/ 525163 h 544342"/>
              <a:gd name="connsiteX20" fmla="*/ 525876 w 608340"/>
              <a:gd name="connsiteY20" fmla="*/ 544342 h 544342"/>
              <a:gd name="connsiteX21" fmla="*/ 82465 w 608340"/>
              <a:gd name="connsiteY21" fmla="*/ 544342 h 544342"/>
              <a:gd name="connsiteX22" fmla="*/ 63260 w 608340"/>
              <a:gd name="connsiteY22" fmla="*/ 525163 h 544342"/>
              <a:gd name="connsiteX23" fmla="*/ 511421 w 608340"/>
              <a:gd name="connsiteY23" fmla="*/ 197301 h 544342"/>
              <a:gd name="connsiteX24" fmla="*/ 581485 w 608340"/>
              <a:gd name="connsiteY24" fmla="*/ 197301 h 544342"/>
              <a:gd name="connsiteX25" fmla="*/ 607144 w 608340"/>
              <a:gd name="connsiteY25" fmla="*/ 265432 h 544342"/>
              <a:gd name="connsiteX26" fmla="*/ 604993 w 608340"/>
              <a:gd name="connsiteY26" fmla="*/ 283079 h 544342"/>
              <a:gd name="connsiteX27" fmla="*/ 589167 w 608340"/>
              <a:gd name="connsiteY27" fmla="*/ 291365 h 544342"/>
              <a:gd name="connsiteX28" fmla="*/ 534007 w 608340"/>
              <a:gd name="connsiteY28" fmla="*/ 291365 h 544342"/>
              <a:gd name="connsiteX29" fmla="*/ 382215 w 608340"/>
              <a:gd name="connsiteY29" fmla="*/ 197301 h 544342"/>
              <a:gd name="connsiteX30" fmla="*/ 483317 w 608340"/>
              <a:gd name="connsiteY30" fmla="*/ 197301 h 544342"/>
              <a:gd name="connsiteX31" fmla="*/ 506057 w 608340"/>
              <a:gd name="connsiteY31" fmla="*/ 291365 h 544342"/>
              <a:gd name="connsiteX32" fmla="*/ 389744 w 608340"/>
              <a:gd name="connsiteY32" fmla="*/ 291365 h 544342"/>
              <a:gd name="connsiteX33" fmla="*/ 253481 w 608340"/>
              <a:gd name="connsiteY33" fmla="*/ 197301 h 544342"/>
              <a:gd name="connsiteX34" fmla="*/ 354860 w 608340"/>
              <a:gd name="connsiteY34" fmla="*/ 197301 h 544342"/>
              <a:gd name="connsiteX35" fmla="*/ 362387 w 608340"/>
              <a:gd name="connsiteY35" fmla="*/ 291365 h 544342"/>
              <a:gd name="connsiteX36" fmla="*/ 245954 w 608340"/>
              <a:gd name="connsiteY36" fmla="*/ 291365 h 544342"/>
              <a:gd name="connsiteX37" fmla="*/ 125022 w 608340"/>
              <a:gd name="connsiteY37" fmla="*/ 197301 h 544342"/>
              <a:gd name="connsiteX38" fmla="*/ 226124 w 608340"/>
              <a:gd name="connsiteY38" fmla="*/ 197301 h 544342"/>
              <a:gd name="connsiteX39" fmla="*/ 218595 w 608340"/>
              <a:gd name="connsiteY39" fmla="*/ 291365 h 544342"/>
              <a:gd name="connsiteX40" fmla="*/ 102282 w 608340"/>
              <a:gd name="connsiteY40" fmla="*/ 291365 h 544342"/>
              <a:gd name="connsiteX41" fmla="*/ 26855 w 608340"/>
              <a:gd name="connsiteY41" fmla="*/ 197301 h 544342"/>
              <a:gd name="connsiteX42" fmla="*/ 96919 w 608340"/>
              <a:gd name="connsiteY42" fmla="*/ 197301 h 544342"/>
              <a:gd name="connsiteX43" fmla="*/ 74333 w 608340"/>
              <a:gd name="connsiteY43" fmla="*/ 291365 h 544342"/>
              <a:gd name="connsiteX44" fmla="*/ 19173 w 608340"/>
              <a:gd name="connsiteY44" fmla="*/ 291365 h 544342"/>
              <a:gd name="connsiteX45" fmla="*/ 3347 w 608340"/>
              <a:gd name="connsiteY45" fmla="*/ 283079 h 544342"/>
              <a:gd name="connsiteX46" fmla="*/ 1196 w 608340"/>
              <a:gd name="connsiteY46" fmla="*/ 265432 h 544342"/>
              <a:gd name="connsiteX47" fmla="*/ 487005 w 608340"/>
              <a:gd name="connsiteY47" fmla="*/ 96181 h 544342"/>
              <a:gd name="connsiteX48" fmla="*/ 543554 w 608340"/>
              <a:gd name="connsiteY48" fmla="*/ 96181 h 544342"/>
              <a:gd name="connsiteX49" fmla="*/ 570907 w 608340"/>
              <a:gd name="connsiteY49" fmla="*/ 169075 h 544342"/>
              <a:gd name="connsiteX50" fmla="*/ 504523 w 608340"/>
              <a:gd name="connsiteY50" fmla="*/ 169075 h 544342"/>
              <a:gd name="connsiteX51" fmla="*/ 374100 w 608340"/>
              <a:gd name="connsiteY51" fmla="*/ 96181 h 544342"/>
              <a:gd name="connsiteX52" fmla="*/ 459049 w 608340"/>
              <a:gd name="connsiteY52" fmla="*/ 96181 h 544342"/>
              <a:gd name="connsiteX53" fmla="*/ 476561 w 608340"/>
              <a:gd name="connsiteY53" fmla="*/ 169075 h 544342"/>
              <a:gd name="connsiteX54" fmla="*/ 379937 w 608340"/>
              <a:gd name="connsiteY54" fmla="*/ 169075 h 544342"/>
              <a:gd name="connsiteX55" fmla="*/ 261601 w 608340"/>
              <a:gd name="connsiteY55" fmla="*/ 96181 h 544342"/>
              <a:gd name="connsiteX56" fmla="*/ 346726 w 608340"/>
              <a:gd name="connsiteY56" fmla="*/ 96181 h 544342"/>
              <a:gd name="connsiteX57" fmla="*/ 352719 w 608340"/>
              <a:gd name="connsiteY57" fmla="*/ 169075 h 544342"/>
              <a:gd name="connsiteX58" fmla="*/ 255762 w 608340"/>
              <a:gd name="connsiteY58" fmla="*/ 169075 h 544342"/>
              <a:gd name="connsiteX59" fmla="*/ 149445 w 608340"/>
              <a:gd name="connsiteY59" fmla="*/ 96181 h 544342"/>
              <a:gd name="connsiteX60" fmla="*/ 234240 w 608340"/>
              <a:gd name="connsiteY60" fmla="*/ 96181 h 544342"/>
              <a:gd name="connsiteX61" fmla="*/ 228403 w 608340"/>
              <a:gd name="connsiteY61" fmla="*/ 169075 h 544342"/>
              <a:gd name="connsiteX62" fmla="*/ 131779 w 608340"/>
              <a:gd name="connsiteY62" fmla="*/ 169075 h 544342"/>
              <a:gd name="connsiteX63" fmla="*/ 64786 w 608340"/>
              <a:gd name="connsiteY63" fmla="*/ 96181 h 544342"/>
              <a:gd name="connsiteX64" fmla="*/ 121335 w 608340"/>
              <a:gd name="connsiteY64" fmla="*/ 96181 h 544342"/>
              <a:gd name="connsiteX65" fmla="*/ 103817 w 608340"/>
              <a:gd name="connsiteY65" fmla="*/ 169075 h 544342"/>
              <a:gd name="connsiteX66" fmla="*/ 37433 w 608340"/>
              <a:gd name="connsiteY66" fmla="*/ 169075 h 544342"/>
              <a:gd name="connsiteX67" fmla="*/ 463789 w 608340"/>
              <a:gd name="connsiteY67" fmla="*/ 0 h 544342"/>
              <a:gd name="connsiteX68" fmla="*/ 494217 w 608340"/>
              <a:gd name="connsiteY68" fmla="*/ 0 h 544342"/>
              <a:gd name="connsiteX69" fmla="*/ 512197 w 608340"/>
              <a:gd name="connsiteY69" fmla="*/ 12425 h 544342"/>
              <a:gd name="connsiteX70" fmla="*/ 532943 w 608340"/>
              <a:gd name="connsiteY70" fmla="*/ 67955 h 544342"/>
              <a:gd name="connsiteX71" fmla="*/ 480232 w 608340"/>
              <a:gd name="connsiteY71" fmla="*/ 67955 h 544342"/>
              <a:gd name="connsiteX72" fmla="*/ 366409 w 608340"/>
              <a:gd name="connsiteY72" fmla="*/ 0 h 544342"/>
              <a:gd name="connsiteX73" fmla="*/ 435859 w 608340"/>
              <a:gd name="connsiteY73" fmla="*/ 0 h 544342"/>
              <a:gd name="connsiteX74" fmla="*/ 452146 w 608340"/>
              <a:gd name="connsiteY74" fmla="*/ 67955 h 544342"/>
              <a:gd name="connsiteX75" fmla="*/ 371787 w 608340"/>
              <a:gd name="connsiteY75" fmla="*/ 67955 h 544342"/>
              <a:gd name="connsiteX76" fmla="*/ 269271 w 608340"/>
              <a:gd name="connsiteY76" fmla="*/ 0 h 544342"/>
              <a:gd name="connsiteX77" fmla="*/ 339069 w 608340"/>
              <a:gd name="connsiteY77" fmla="*/ 0 h 544342"/>
              <a:gd name="connsiteX78" fmla="*/ 344604 w 608340"/>
              <a:gd name="connsiteY78" fmla="*/ 67955 h 544342"/>
              <a:gd name="connsiteX79" fmla="*/ 263736 w 608340"/>
              <a:gd name="connsiteY79" fmla="*/ 67955 h 544342"/>
              <a:gd name="connsiteX80" fmla="*/ 172481 w 608340"/>
              <a:gd name="connsiteY80" fmla="*/ 0 h 544342"/>
              <a:gd name="connsiteX81" fmla="*/ 241931 w 608340"/>
              <a:gd name="connsiteY81" fmla="*/ 0 h 544342"/>
              <a:gd name="connsiteX82" fmla="*/ 236553 w 608340"/>
              <a:gd name="connsiteY82" fmla="*/ 67955 h 544342"/>
              <a:gd name="connsiteX83" fmla="*/ 156194 w 608340"/>
              <a:gd name="connsiteY83" fmla="*/ 67955 h 544342"/>
              <a:gd name="connsiteX84" fmla="*/ 114123 w 608340"/>
              <a:gd name="connsiteY84" fmla="*/ 0 h 544342"/>
              <a:gd name="connsiteX85" fmla="*/ 144551 w 608340"/>
              <a:gd name="connsiteY85" fmla="*/ 0 h 544342"/>
              <a:gd name="connsiteX86" fmla="*/ 128108 w 608340"/>
              <a:gd name="connsiteY86" fmla="*/ 67955 h 544342"/>
              <a:gd name="connsiteX87" fmla="*/ 75397 w 608340"/>
              <a:gd name="connsiteY87" fmla="*/ 67955 h 544342"/>
              <a:gd name="connsiteX88" fmla="*/ 96143 w 608340"/>
              <a:gd name="connsiteY88" fmla="*/ 12425 h 544342"/>
              <a:gd name="connsiteX89" fmla="*/ 114123 w 608340"/>
              <a:gd name="connsiteY89" fmla="*/ 0 h 544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08340" h="544342">
                <a:moveTo>
                  <a:pt x="335878" y="343075"/>
                </a:moveTo>
                <a:cubicBezTo>
                  <a:pt x="330981" y="343075"/>
                  <a:pt x="326064" y="344955"/>
                  <a:pt x="322300" y="348714"/>
                </a:cubicBezTo>
                <a:lnTo>
                  <a:pt x="259000" y="411929"/>
                </a:lnTo>
                <a:cubicBezTo>
                  <a:pt x="253469" y="417452"/>
                  <a:pt x="251779" y="425584"/>
                  <a:pt x="254698" y="432796"/>
                </a:cubicBezTo>
                <a:cubicBezTo>
                  <a:pt x="257771" y="440007"/>
                  <a:pt x="264685" y="444610"/>
                  <a:pt x="272520" y="444610"/>
                </a:cubicBezTo>
                <a:lnTo>
                  <a:pt x="289575" y="444610"/>
                </a:lnTo>
                <a:lnTo>
                  <a:pt x="259000" y="475143"/>
                </a:lnTo>
                <a:cubicBezTo>
                  <a:pt x="251471" y="482662"/>
                  <a:pt x="251471" y="494783"/>
                  <a:pt x="259000" y="502301"/>
                </a:cubicBezTo>
                <a:cubicBezTo>
                  <a:pt x="262687" y="505984"/>
                  <a:pt x="267604" y="507978"/>
                  <a:pt x="272520" y="507978"/>
                </a:cubicBezTo>
                <a:cubicBezTo>
                  <a:pt x="277437" y="507978"/>
                  <a:pt x="282353" y="505984"/>
                  <a:pt x="286041" y="502301"/>
                </a:cubicBezTo>
                <a:lnTo>
                  <a:pt x="349341" y="439086"/>
                </a:lnTo>
                <a:cubicBezTo>
                  <a:pt x="354872" y="433563"/>
                  <a:pt x="356562" y="425277"/>
                  <a:pt x="353643" y="418219"/>
                </a:cubicBezTo>
                <a:cubicBezTo>
                  <a:pt x="350570" y="411008"/>
                  <a:pt x="343656" y="406251"/>
                  <a:pt x="335821" y="406251"/>
                </a:cubicBezTo>
                <a:lnTo>
                  <a:pt x="318766" y="406251"/>
                </a:lnTo>
                <a:lnTo>
                  <a:pt x="349341" y="375718"/>
                </a:lnTo>
                <a:cubicBezTo>
                  <a:pt x="356870" y="368353"/>
                  <a:pt x="356870" y="356232"/>
                  <a:pt x="349341" y="348714"/>
                </a:cubicBezTo>
                <a:cubicBezTo>
                  <a:pt x="345653" y="344955"/>
                  <a:pt x="340775" y="343075"/>
                  <a:pt x="335878" y="343075"/>
                </a:cubicBezTo>
                <a:close/>
                <a:moveTo>
                  <a:pt x="63260" y="318180"/>
                </a:moveTo>
                <a:lnTo>
                  <a:pt x="545081" y="318180"/>
                </a:lnTo>
                <a:lnTo>
                  <a:pt x="545081" y="525163"/>
                </a:lnTo>
                <a:cubicBezTo>
                  <a:pt x="545081" y="535750"/>
                  <a:pt x="536477" y="544342"/>
                  <a:pt x="525876" y="544342"/>
                </a:cubicBezTo>
                <a:lnTo>
                  <a:pt x="82465" y="544342"/>
                </a:lnTo>
                <a:cubicBezTo>
                  <a:pt x="71864" y="544342"/>
                  <a:pt x="63260" y="535750"/>
                  <a:pt x="63260" y="525163"/>
                </a:cubicBezTo>
                <a:close/>
                <a:moveTo>
                  <a:pt x="511421" y="197301"/>
                </a:moveTo>
                <a:lnTo>
                  <a:pt x="581485" y="197301"/>
                </a:lnTo>
                <a:lnTo>
                  <a:pt x="607144" y="265432"/>
                </a:lnTo>
                <a:cubicBezTo>
                  <a:pt x="609295" y="271263"/>
                  <a:pt x="608527" y="277861"/>
                  <a:pt x="604993" y="283079"/>
                </a:cubicBezTo>
                <a:cubicBezTo>
                  <a:pt x="601305" y="288296"/>
                  <a:pt x="595467" y="291365"/>
                  <a:pt x="589167" y="291365"/>
                </a:cubicBezTo>
                <a:lnTo>
                  <a:pt x="534007" y="291365"/>
                </a:lnTo>
                <a:close/>
                <a:moveTo>
                  <a:pt x="382215" y="197301"/>
                </a:moveTo>
                <a:lnTo>
                  <a:pt x="483317" y="197301"/>
                </a:lnTo>
                <a:lnTo>
                  <a:pt x="506057" y="291365"/>
                </a:lnTo>
                <a:lnTo>
                  <a:pt x="389744" y="291365"/>
                </a:lnTo>
                <a:close/>
                <a:moveTo>
                  <a:pt x="253481" y="197301"/>
                </a:moveTo>
                <a:lnTo>
                  <a:pt x="354860" y="197301"/>
                </a:lnTo>
                <a:lnTo>
                  <a:pt x="362387" y="291365"/>
                </a:lnTo>
                <a:lnTo>
                  <a:pt x="245954" y="291365"/>
                </a:lnTo>
                <a:close/>
                <a:moveTo>
                  <a:pt x="125022" y="197301"/>
                </a:moveTo>
                <a:lnTo>
                  <a:pt x="226124" y="197301"/>
                </a:lnTo>
                <a:lnTo>
                  <a:pt x="218595" y="291365"/>
                </a:lnTo>
                <a:lnTo>
                  <a:pt x="102282" y="291365"/>
                </a:lnTo>
                <a:close/>
                <a:moveTo>
                  <a:pt x="26855" y="197301"/>
                </a:moveTo>
                <a:lnTo>
                  <a:pt x="96919" y="197301"/>
                </a:lnTo>
                <a:lnTo>
                  <a:pt x="74333" y="291365"/>
                </a:lnTo>
                <a:lnTo>
                  <a:pt x="19173" y="291365"/>
                </a:lnTo>
                <a:cubicBezTo>
                  <a:pt x="12873" y="291365"/>
                  <a:pt x="7035" y="288296"/>
                  <a:pt x="3347" y="283079"/>
                </a:cubicBezTo>
                <a:cubicBezTo>
                  <a:pt x="-187" y="277861"/>
                  <a:pt x="-955" y="271263"/>
                  <a:pt x="1196" y="265432"/>
                </a:cubicBezTo>
                <a:close/>
                <a:moveTo>
                  <a:pt x="487005" y="96181"/>
                </a:moveTo>
                <a:lnTo>
                  <a:pt x="543554" y="96181"/>
                </a:lnTo>
                <a:lnTo>
                  <a:pt x="570907" y="169075"/>
                </a:lnTo>
                <a:lnTo>
                  <a:pt x="504523" y="169075"/>
                </a:lnTo>
                <a:close/>
                <a:moveTo>
                  <a:pt x="374100" y="96181"/>
                </a:moveTo>
                <a:lnTo>
                  <a:pt x="459049" y="96181"/>
                </a:lnTo>
                <a:lnTo>
                  <a:pt x="476561" y="169075"/>
                </a:lnTo>
                <a:lnTo>
                  <a:pt x="379937" y="169075"/>
                </a:lnTo>
                <a:close/>
                <a:moveTo>
                  <a:pt x="261601" y="96181"/>
                </a:moveTo>
                <a:lnTo>
                  <a:pt x="346726" y="96181"/>
                </a:lnTo>
                <a:lnTo>
                  <a:pt x="352719" y="169075"/>
                </a:lnTo>
                <a:lnTo>
                  <a:pt x="255762" y="169075"/>
                </a:lnTo>
                <a:close/>
                <a:moveTo>
                  <a:pt x="149445" y="96181"/>
                </a:moveTo>
                <a:lnTo>
                  <a:pt x="234240" y="96181"/>
                </a:lnTo>
                <a:lnTo>
                  <a:pt x="228403" y="169075"/>
                </a:lnTo>
                <a:lnTo>
                  <a:pt x="131779" y="169075"/>
                </a:lnTo>
                <a:close/>
                <a:moveTo>
                  <a:pt x="64786" y="96181"/>
                </a:moveTo>
                <a:lnTo>
                  <a:pt x="121335" y="96181"/>
                </a:lnTo>
                <a:lnTo>
                  <a:pt x="103817" y="169075"/>
                </a:lnTo>
                <a:lnTo>
                  <a:pt x="37433" y="169075"/>
                </a:lnTo>
                <a:close/>
                <a:moveTo>
                  <a:pt x="463789" y="0"/>
                </a:moveTo>
                <a:lnTo>
                  <a:pt x="494217" y="0"/>
                </a:lnTo>
                <a:cubicBezTo>
                  <a:pt x="502208" y="0"/>
                  <a:pt x="509277" y="4908"/>
                  <a:pt x="512197" y="12425"/>
                </a:cubicBezTo>
                <a:lnTo>
                  <a:pt x="532943" y="67955"/>
                </a:lnTo>
                <a:lnTo>
                  <a:pt x="480232" y="67955"/>
                </a:lnTo>
                <a:close/>
                <a:moveTo>
                  <a:pt x="366409" y="0"/>
                </a:moveTo>
                <a:lnTo>
                  <a:pt x="435859" y="0"/>
                </a:lnTo>
                <a:lnTo>
                  <a:pt x="452146" y="67955"/>
                </a:lnTo>
                <a:lnTo>
                  <a:pt x="371787" y="67955"/>
                </a:lnTo>
                <a:close/>
                <a:moveTo>
                  <a:pt x="269271" y="0"/>
                </a:moveTo>
                <a:lnTo>
                  <a:pt x="339069" y="0"/>
                </a:lnTo>
                <a:lnTo>
                  <a:pt x="344604" y="67955"/>
                </a:lnTo>
                <a:lnTo>
                  <a:pt x="263736" y="67955"/>
                </a:lnTo>
                <a:close/>
                <a:moveTo>
                  <a:pt x="172481" y="0"/>
                </a:moveTo>
                <a:lnTo>
                  <a:pt x="241931" y="0"/>
                </a:lnTo>
                <a:lnTo>
                  <a:pt x="236553" y="67955"/>
                </a:lnTo>
                <a:lnTo>
                  <a:pt x="156194" y="67955"/>
                </a:lnTo>
                <a:close/>
                <a:moveTo>
                  <a:pt x="114123" y="0"/>
                </a:moveTo>
                <a:lnTo>
                  <a:pt x="144551" y="0"/>
                </a:lnTo>
                <a:lnTo>
                  <a:pt x="128108" y="67955"/>
                </a:lnTo>
                <a:lnTo>
                  <a:pt x="75397" y="67955"/>
                </a:lnTo>
                <a:lnTo>
                  <a:pt x="96143" y="12425"/>
                </a:lnTo>
                <a:cubicBezTo>
                  <a:pt x="99063" y="4908"/>
                  <a:pt x="106132" y="0"/>
                  <a:pt x="114123" y="0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E12E1A32-7793-DCB1-8C71-365E5D86C694}"/>
              </a:ext>
            </a:extLst>
          </p:cNvPr>
          <p:cNvSpPr/>
          <p:nvPr/>
        </p:nvSpPr>
        <p:spPr>
          <a:xfrm>
            <a:off x="8324721" y="2042116"/>
            <a:ext cx="609533" cy="609685"/>
          </a:xfrm>
          <a:custGeom>
            <a:avLst/>
            <a:gdLst>
              <a:gd name="T0" fmla="*/ 5560 w 8321"/>
              <a:gd name="T1" fmla="*/ 6314 h 8321"/>
              <a:gd name="T2" fmla="*/ 1291 w 8321"/>
              <a:gd name="T3" fmla="*/ 5967 h 8321"/>
              <a:gd name="T4" fmla="*/ 1291 w 8321"/>
              <a:gd name="T5" fmla="*/ 1291 h 8321"/>
              <a:gd name="T6" fmla="*/ 5967 w 8321"/>
              <a:gd name="T7" fmla="*/ 1291 h 8321"/>
              <a:gd name="T8" fmla="*/ 6314 w 8321"/>
              <a:gd name="T9" fmla="*/ 5560 h 8321"/>
              <a:gd name="T10" fmla="*/ 8154 w 8321"/>
              <a:gd name="T11" fmla="*/ 7400 h 8321"/>
              <a:gd name="T12" fmla="*/ 8154 w 8321"/>
              <a:gd name="T13" fmla="*/ 8004 h 8321"/>
              <a:gd name="T14" fmla="*/ 8004 w 8321"/>
              <a:gd name="T15" fmla="*/ 8154 h 8321"/>
              <a:gd name="T16" fmla="*/ 7400 w 8321"/>
              <a:gd name="T17" fmla="*/ 8154 h 8321"/>
              <a:gd name="T18" fmla="*/ 5560 w 8321"/>
              <a:gd name="T19" fmla="*/ 6314 h 8321"/>
              <a:gd name="T20" fmla="*/ 3163 w 8321"/>
              <a:gd name="T21" fmla="*/ 4609 h 8321"/>
              <a:gd name="T22" fmla="*/ 2257 w 8321"/>
              <a:gd name="T23" fmla="*/ 3704 h 8321"/>
              <a:gd name="T24" fmla="*/ 1956 w 8321"/>
              <a:gd name="T25" fmla="*/ 3704 h 8321"/>
              <a:gd name="T26" fmla="*/ 1956 w 8321"/>
              <a:gd name="T27" fmla="*/ 4006 h 8321"/>
              <a:gd name="T28" fmla="*/ 3012 w 8321"/>
              <a:gd name="T29" fmla="*/ 5062 h 8321"/>
              <a:gd name="T30" fmla="*/ 3313 w 8321"/>
              <a:gd name="T31" fmla="*/ 5062 h 8321"/>
              <a:gd name="T32" fmla="*/ 5274 w 8321"/>
              <a:gd name="T33" fmla="*/ 3100 h 8321"/>
              <a:gd name="T34" fmla="*/ 5272 w 8321"/>
              <a:gd name="T35" fmla="*/ 2801 h 8321"/>
              <a:gd name="T36" fmla="*/ 4973 w 8321"/>
              <a:gd name="T37" fmla="*/ 2799 h 8321"/>
              <a:gd name="T38" fmla="*/ 3163 w 8321"/>
              <a:gd name="T39" fmla="*/ 4609 h 8321"/>
              <a:gd name="T40" fmla="*/ 5665 w 8321"/>
              <a:gd name="T41" fmla="*/ 1593 h 8321"/>
              <a:gd name="T42" fmla="*/ 5502 w 8321"/>
              <a:gd name="T43" fmla="*/ 2044 h 8321"/>
              <a:gd name="T44" fmla="*/ 5364 w 8321"/>
              <a:gd name="T45" fmla="*/ 5364 h 8321"/>
              <a:gd name="T46" fmla="*/ 4051 w 8321"/>
              <a:gd name="T47" fmla="*/ 6046 h 8321"/>
              <a:gd name="T48" fmla="*/ 3888 w 8321"/>
              <a:gd name="T49" fmla="*/ 6497 h 8321"/>
              <a:gd name="T50" fmla="*/ 5665 w 8321"/>
              <a:gd name="T51" fmla="*/ 5665 h 8321"/>
              <a:gd name="T52" fmla="*/ 5665 w 8321"/>
              <a:gd name="T53" fmla="*/ 1593 h 8321"/>
              <a:gd name="T54" fmla="*/ 1895 w 8321"/>
              <a:gd name="T55" fmla="*/ 1895 h 8321"/>
              <a:gd name="T56" fmla="*/ 3484 w 8321"/>
              <a:gd name="T57" fmla="*/ 1180 h 8321"/>
              <a:gd name="T58" fmla="*/ 3666 w 8321"/>
              <a:gd name="T59" fmla="*/ 749 h 8321"/>
              <a:gd name="T60" fmla="*/ 1593 w 8321"/>
              <a:gd name="T61" fmla="*/ 1593 h 8321"/>
              <a:gd name="T62" fmla="*/ 1593 w 8321"/>
              <a:gd name="T63" fmla="*/ 5666 h 8321"/>
              <a:gd name="T64" fmla="*/ 1774 w 8321"/>
              <a:gd name="T65" fmla="*/ 5235 h 8321"/>
              <a:gd name="T66" fmla="*/ 1895 w 8321"/>
              <a:gd name="T67" fmla="*/ 1894 h 8321"/>
              <a:gd name="T68" fmla="*/ 1895 w 8321"/>
              <a:gd name="T69" fmla="*/ 1895 h 8321"/>
              <a:gd name="T70" fmla="*/ 5892 w 8321"/>
              <a:gd name="T71" fmla="*/ 6043 h 8321"/>
              <a:gd name="T72" fmla="*/ 7702 w 8321"/>
              <a:gd name="T73" fmla="*/ 7853 h 8321"/>
              <a:gd name="T74" fmla="*/ 7853 w 8321"/>
              <a:gd name="T75" fmla="*/ 7702 h 8321"/>
              <a:gd name="T76" fmla="*/ 6043 w 8321"/>
              <a:gd name="T77" fmla="*/ 5892 h 8321"/>
              <a:gd name="T78" fmla="*/ 5892 w 8321"/>
              <a:gd name="T79" fmla="*/ 6043 h 8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21" h="8321">
                <a:moveTo>
                  <a:pt x="5560" y="6314"/>
                </a:moveTo>
                <a:cubicBezTo>
                  <a:pt x="4268" y="7246"/>
                  <a:pt x="2454" y="7130"/>
                  <a:pt x="1291" y="5967"/>
                </a:cubicBezTo>
                <a:cubicBezTo>
                  <a:pt x="0" y="4676"/>
                  <a:pt x="0" y="2582"/>
                  <a:pt x="1291" y="1291"/>
                </a:cubicBezTo>
                <a:cubicBezTo>
                  <a:pt x="2582" y="0"/>
                  <a:pt x="4676" y="0"/>
                  <a:pt x="5967" y="1291"/>
                </a:cubicBezTo>
                <a:cubicBezTo>
                  <a:pt x="7130" y="2454"/>
                  <a:pt x="7246" y="4268"/>
                  <a:pt x="6314" y="5560"/>
                </a:cubicBezTo>
                <a:lnTo>
                  <a:pt x="8154" y="7400"/>
                </a:lnTo>
                <a:cubicBezTo>
                  <a:pt x="8321" y="7567"/>
                  <a:pt x="8321" y="7837"/>
                  <a:pt x="8154" y="8004"/>
                </a:cubicBezTo>
                <a:lnTo>
                  <a:pt x="8004" y="8154"/>
                </a:lnTo>
                <a:cubicBezTo>
                  <a:pt x="7837" y="8321"/>
                  <a:pt x="7567" y="8321"/>
                  <a:pt x="7400" y="8154"/>
                </a:cubicBezTo>
                <a:lnTo>
                  <a:pt x="5560" y="6314"/>
                </a:lnTo>
                <a:close/>
                <a:moveTo>
                  <a:pt x="3163" y="4609"/>
                </a:moveTo>
                <a:lnTo>
                  <a:pt x="2257" y="3704"/>
                </a:lnTo>
                <a:cubicBezTo>
                  <a:pt x="2174" y="3620"/>
                  <a:pt x="2039" y="3620"/>
                  <a:pt x="1956" y="3704"/>
                </a:cubicBezTo>
                <a:cubicBezTo>
                  <a:pt x="1872" y="3787"/>
                  <a:pt x="1872" y="3922"/>
                  <a:pt x="1956" y="4006"/>
                </a:cubicBezTo>
                <a:lnTo>
                  <a:pt x="3012" y="5062"/>
                </a:lnTo>
                <a:cubicBezTo>
                  <a:pt x="3095" y="5145"/>
                  <a:pt x="3230" y="5145"/>
                  <a:pt x="3313" y="5062"/>
                </a:cubicBezTo>
                <a:lnTo>
                  <a:pt x="5274" y="3100"/>
                </a:lnTo>
                <a:cubicBezTo>
                  <a:pt x="5355" y="3017"/>
                  <a:pt x="5354" y="2884"/>
                  <a:pt x="5272" y="2801"/>
                </a:cubicBezTo>
                <a:cubicBezTo>
                  <a:pt x="5190" y="2719"/>
                  <a:pt x="5056" y="2718"/>
                  <a:pt x="4973" y="2799"/>
                </a:cubicBezTo>
                <a:lnTo>
                  <a:pt x="3163" y="4609"/>
                </a:lnTo>
                <a:close/>
                <a:moveTo>
                  <a:pt x="5665" y="1593"/>
                </a:moveTo>
                <a:lnTo>
                  <a:pt x="5502" y="2044"/>
                </a:lnTo>
                <a:cubicBezTo>
                  <a:pt x="6320" y="3008"/>
                  <a:pt x="6273" y="4454"/>
                  <a:pt x="5364" y="5364"/>
                </a:cubicBezTo>
                <a:cubicBezTo>
                  <a:pt x="5007" y="5722"/>
                  <a:pt x="4549" y="5960"/>
                  <a:pt x="4051" y="6046"/>
                </a:cubicBezTo>
                <a:lnTo>
                  <a:pt x="3888" y="6497"/>
                </a:lnTo>
                <a:cubicBezTo>
                  <a:pt x="4560" y="6438"/>
                  <a:pt x="5189" y="6143"/>
                  <a:pt x="5665" y="5665"/>
                </a:cubicBezTo>
                <a:cubicBezTo>
                  <a:pt x="6790" y="4541"/>
                  <a:pt x="6790" y="2717"/>
                  <a:pt x="5665" y="1593"/>
                </a:cubicBezTo>
                <a:close/>
                <a:moveTo>
                  <a:pt x="1895" y="1895"/>
                </a:moveTo>
                <a:cubicBezTo>
                  <a:pt x="2319" y="1469"/>
                  <a:pt x="2885" y="1215"/>
                  <a:pt x="3484" y="1180"/>
                </a:cubicBezTo>
                <a:lnTo>
                  <a:pt x="3666" y="749"/>
                </a:lnTo>
                <a:cubicBezTo>
                  <a:pt x="2889" y="739"/>
                  <a:pt x="2141" y="1043"/>
                  <a:pt x="1593" y="1593"/>
                </a:cubicBezTo>
                <a:cubicBezTo>
                  <a:pt x="468" y="2717"/>
                  <a:pt x="468" y="4541"/>
                  <a:pt x="1593" y="5666"/>
                </a:cubicBezTo>
                <a:lnTo>
                  <a:pt x="1774" y="5235"/>
                </a:lnTo>
                <a:cubicBezTo>
                  <a:pt x="938" y="4271"/>
                  <a:pt x="978" y="2811"/>
                  <a:pt x="1895" y="1894"/>
                </a:cubicBezTo>
                <a:lnTo>
                  <a:pt x="1895" y="1895"/>
                </a:lnTo>
                <a:close/>
                <a:moveTo>
                  <a:pt x="5892" y="6043"/>
                </a:moveTo>
                <a:lnTo>
                  <a:pt x="7702" y="7853"/>
                </a:lnTo>
                <a:lnTo>
                  <a:pt x="7853" y="7702"/>
                </a:lnTo>
                <a:lnTo>
                  <a:pt x="6043" y="5892"/>
                </a:lnTo>
                <a:lnTo>
                  <a:pt x="5892" y="6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iŝḷîḋè"/>
          <p:cNvSpPr/>
          <p:nvPr/>
        </p:nvSpPr>
        <p:spPr>
          <a:xfrm>
            <a:off x="5525557" y="1567180"/>
            <a:ext cx="2784999" cy="3251214"/>
          </a:xfrm>
          <a:custGeom>
            <a:avLst/>
            <a:gdLst>
              <a:gd name="connsiteX0" fmla="*/ 1689100 w 3119522"/>
              <a:gd name="connsiteY0" fmla="*/ 0 h 3378200"/>
              <a:gd name="connsiteX1" fmla="*/ 3089728 w 3119522"/>
              <a:gd name="connsiteY1" fmla="*/ 744708 h 3378200"/>
              <a:gd name="connsiteX2" fmla="*/ 3119522 w 3119522"/>
              <a:gd name="connsiteY2" fmla="*/ 793750 h 3378200"/>
              <a:gd name="connsiteX3" fmla="*/ 2303088 w 3119522"/>
              <a:gd name="connsiteY3" fmla="*/ 793750 h 3378200"/>
              <a:gd name="connsiteX4" fmla="*/ 2296249 w 3119522"/>
              <a:gd name="connsiteY4" fmla="*/ 788636 h 3378200"/>
              <a:gd name="connsiteX5" fmla="*/ 1689100 w 3119522"/>
              <a:gd name="connsiteY5" fmla="*/ 603178 h 3378200"/>
              <a:gd name="connsiteX6" fmla="*/ 603178 w 3119522"/>
              <a:gd name="connsiteY6" fmla="*/ 1689100 h 3378200"/>
              <a:gd name="connsiteX7" fmla="*/ 1689100 w 3119522"/>
              <a:gd name="connsiteY7" fmla="*/ 2775022 h 3378200"/>
              <a:gd name="connsiteX8" fmla="*/ 2296249 w 3119522"/>
              <a:gd name="connsiteY8" fmla="*/ 2589564 h 3378200"/>
              <a:gd name="connsiteX9" fmla="*/ 2303088 w 3119522"/>
              <a:gd name="connsiteY9" fmla="*/ 2584450 h 3378200"/>
              <a:gd name="connsiteX10" fmla="*/ 3119522 w 3119522"/>
              <a:gd name="connsiteY10" fmla="*/ 2584450 h 3378200"/>
              <a:gd name="connsiteX11" fmla="*/ 3089728 w 3119522"/>
              <a:gd name="connsiteY11" fmla="*/ 2633492 h 3378200"/>
              <a:gd name="connsiteX12" fmla="*/ 1689100 w 3119522"/>
              <a:gd name="connsiteY12" fmla="*/ 3378200 h 3378200"/>
              <a:gd name="connsiteX13" fmla="*/ 0 w 3119522"/>
              <a:gd name="connsiteY13" fmla="*/ 1689100 h 3378200"/>
              <a:gd name="connsiteX14" fmla="*/ 1689100 w 3119522"/>
              <a:gd name="connsiteY14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9522" h="3378200">
                <a:moveTo>
                  <a:pt x="1689100" y="0"/>
                </a:moveTo>
                <a:cubicBezTo>
                  <a:pt x="2272140" y="0"/>
                  <a:pt x="2786185" y="295405"/>
                  <a:pt x="3089728" y="744708"/>
                </a:cubicBezTo>
                <a:lnTo>
                  <a:pt x="3119522" y="793750"/>
                </a:lnTo>
                <a:lnTo>
                  <a:pt x="2303088" y="793750"/>
                </a:lnTo>
                <a:lnTo>
                  <a:pt x="2296249" y="788636"/>
                </a:lnTo>
                <a:cubicBezTo>
                  <a:pt x="2122935" y="671548"/>
                  <a:pt x="1914002" y="603178"/>
                  <a:pt x="1689100" y="603178"/>
                </a:cubicBezTo>
                <a:cubicBezTo>
                  <a:pt x="1089362" y="603178"/>
                  <a:pt x="603178" y="1089362"/>
                  <a:pt x="603178" y="1689100"/>
                </a:cubicBezTo>
                <a:cubicBezTo>
                  <a:pt x="603178" y="2288838"/>
                  <a:pt x="1089362" y="2775022"/>
                  <a:pt x="1689100" y="2775022"/>
                </a:cubicBezTo>
                <a:cubicBezTo>
                  <a:pt x="1914002" y="2775022"/>
                  <a:pt x="2122935" y="2706653"/>
                  <a:pt x="2296249" y="2589564"/>
                </a:cubicBezTo>
                <a:lnTo>
                  <a:pt x="2303088" y="2584450"/>
                </a:lnTo>
                <a:lnTo>
                  <a:pt x="3119522" y="2584450"/>
                </a:lnTo>
                <a:lnTo>
                  <a:pt x="3089728" y="2633492"/>
                </a:lnTo>
                <a:cubicBezTo>
                  <a:pt x="2786185" y="3082796"/>
                  <a:pt x="2272140" y="3378200"/>
                  <a:pt x="1689100" y="3378200"/>
                </a:cubicBezTo>
                <a:cubicBezTo>
                  <a:pt x="756236" y="3378200"/>
                  <a:pt x="0" y="2621964"/>
                  <a:pt x="0" y="1689100"/>
                </a:cubicBezTo>
                <a:cubicBezTo>
                  <a:pt x="0" y="756236"/>
                  <a:pt x="756236" y="0"/>
                  <a:pt x="1689100" y="0"/>
                </a:cubicBezTo>
                <a:close/>
              </a:path>
            </a:pathLst>
          </a:custGeom>
          <a:solidFill>
            <a:srgbClr val="91C6F7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ïṩlïḋè"/>
          <p:cNvSpPr/>
          <p:nvPr/>
        </p:nvSpPr>
        <p:spPr>
          <a:xfrm>
            <a:off x="3752044" y="1567180"/>
            <a:ext cx="2784999" cy="3251214"/>
          </a:xfrm>
          <a:custGeom>
            <a:avLst/>
            <a:gdLst>
              <a:gd name="connsiteX0" fmla="*/ 1430422 w 3119522"/>
              <a:gd name="connsiteY0" fmla="*/ 0 h 3378200"/>
              <a:gd name="connsiteX1" fmla="*/ 3119522 w 3119522"/>
              <a:gd name="connsiteY1" fmla="*/ 1689100 h 3378200"/>
              <a:gd name="connsiteX2" fmla="*/ 1430422 w 3119522"/>
              <a:gd name="connsiteY2" fmla="*/ 3378200 h 3378200"/>
              <a:gd name="connsiteX3" fmla="*/ 29794 w 3119522"/>
              <a:gd name="connsiteY3" fmla="*/ 2633492 h 3378200"/>
              <a:gd name="connsiteX4" fmla="*/ 0 w 3119522"/>
              <a:gd name="connsiteY4" fmla="*/ 2584450 h 3378200"/>
              <a:gd name="connsiteX5" fmla="*/ 816434 w 3119522"/>
              <a:gd name="connsiteY5" fmla="*/ 2584450 h 3378200"/>
              <a:gd name="connsiteX6" fmla="*/ 823273 w 3119522"/>
              <a:gd name="connsiteY6" fmla="*/ 2589564 h 3378200"/>
              <a:gd name="connsiteX7" fmla="*/ 1430422 w 3119522"/>
              <a:gd name="connsiteY7" fmla="*/ 2775022 h 3378200"/>
              <a:gd name="connsiteX8" fmla="*/ 2516344 w 3119522"/>
              <a:gd name="connsiteY8" fmla="*/ 1689100 h 3378200"/>
              <a:gd name="connsiteX9" fmla="*/ 1430422 w 3119522"/>
              <a:gd name="connsiteY9" fmla="*/ 603178 h 3378200"/>
              <a:gd name="connsiteX10" fmla="*/ 823273 w 3119522"/>
              <a:gd name="connsiteY10" fmla="*/ 788636 h 3378200"/>
              <a:gd name="connsiteX11" fmla="*/ 816434 w 3119522"/>
              <a:gd name="connsiteY11" fmla="*/ 793750 h 3378200"/>
              <a:gd name="connsiteX12" fmla="*/ 0 w 3119522"/>
              <a:gd name="connsiteY12" fmla="*/ 793750 h 3378200"/>
              <a:gd name="connsiteX13" fmla="*/ 29794 w 3119522"/>
              <a:gd name="connsiteY13" fmla="*/ 744708 h 3378200"/>
              <a:gd name="connsiteX14" fmla="*/ 1430422 w 3119522"/>
              <a:gd name="connsiteY14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9522" h="3378200">
                <a:moveTo>
                  <a:pt x="1430422" y="0"/>
                </a:moveTo>
                <a:cubicBezTo>
                  <a:pt x="2363286" y="0"/>
                  <a:pt x="3119522" y="756236"/>
                  <a:pt x="3119522" y="1689100"/>
                </a:cubicBezTo>
                <a:cubicBezTo>
                  <a:pt x="3119522" y="2621964"/>
                  <a:pt x="2363286" y="3378200"/>
                  <a:pt x="1430422" y="3378200"/>
                </a:cubicBezTo>
                <a:cubicBezTo>
                  <a:pt x="847382" y="3378200"/>
                  <a:pt x="333337" y="3082796"/>
                  <a:pt x="29794" y="2633492"/>
                </a:cubicBezTo>
                <a:lnTo>
                  <a:pt x="0" y="2584450"/>
                </a:lnTo>
                <a:lnTo>
                  <a:pt x="816434" y="2584450"/>
                </a:lnTo>
                <a:lnTo>
                  <a:pt x="823273" y="2589564"/>
                </a:lnTo>
                <a:cubicBezTo>
                  <a:pt x="996587" y="2706653"/>
                  <a:pt x="1205520" y="2775022"/>
                  <a:pt x="1430422" y="2775022"/>
                </a:cubicBezTo>
                <a:cubicBezTo>
                  <a:pt x="2030160" y="2775022"/>
                  <a:pt x="2516344" y="2288838"/>
                  <a:pt x="2516344" y="1689100"/>
                </a:cubicBezTo>
                <a:cubicBezTo>
                  <a:pt x="2516344" y="1089362"/>
                  <a:pt x="2030160" y="603178"/>
                  <a:pt x="1430422" y="603178"/>
                </a:cubicBezTo>
                <a:cubicBezTo>
                  <a:pt x="1205520" y="603178"/>
                  <a:pt x="996587" y="671547"/>
                  <a:pt x="823273" y="788636"/>
                </a:cubicBezTo>
                <a:lnTo>
                  <a:pt x="816434" y="793750"/>
                </a:lnTo>
                <a:lnTo>
                  <a:pt x="0" y="793750"/>
                </a:lnTo>
                <a:lnTo>
                  <a:pt x="29794" y="744708"/>
                </a:lnTo>
                <a:cubicBezTo>
                  <a:pt x="333337" y="295405"/>
                  <a:pt x="847382" y="0"/>
                  <a:pt x="1430422" y="0"/>
                </a:cubicBezTo>
                <a:close/>
              </a:path>
            </a:pathLst>
          </a:custGeom>
          <a:solidFill>
            <a:srgbClr val="0D62B0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11" name="íSlíḋé"/>
          <p:cNvSpPr/>
          <p:nvPr/>
        </p:nvSpPr>
        <p:spPr bwMode="auto">
          <a:xfrm>
            <a:off x="4578211" y="2780347"/>
            <a:ext cx="621016" cy="668453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0D62B0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16" name="iSlïḑe"/>
          <p:cNvSpPr/>
          <p:nvPr/>
        </p:nvSpPr>
        <p:spPr bwMode="auto">
          <a:xfrm>
            <a:off x="6863373" y="2790855"/>
            <a:ext cx="707425" cy="703110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rgbClr val="91C6F7"/>
          </a:solidFill>
          <a:ln w="12700">
            <a:noFill/>
          </a:ln>
          <a:effectLst>
            <a:outerShdw blurRad="3175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406447" y="1484110"/>
            <a:ext cx="2784999" cy="2291076"/>
            <a:chOff x="1541719" y="2349127"/>
            <a:chExt cx="2784999" cy="2291076"/>
          </a:xfrm>
        </p:grpSpPr>
        <p:sp>
          <p:nvSpPr>
            <p:cNvPr id="32" name="文本框 31"/>
            <p:cNvSpPr txBox="1"/>
            <p:nvPr/>
          </p:nvSpPr>
          <p:spPr>
            <a:xfrm>
              <a:off x="1541719" y="2349127"/>
              <a:ext cx="213378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000" b="1" dirty="0">
                  <a:solidFill>
                    <a:srgbClr val="0D62B0"/>
                  </a:solidFill>
                  <a:ea typeface="思源黑体 CN Bold" panose="020B0800000000000000" charset="-122"/>
                  <a:sym typeface="+mn-ea"/>
                </a:rPr>
                <a:t>Audience</a:t>
              </a:r>
              <a:endParaRPr lang="zh-CN" altLang="en-US" sz="2000" b="1" dirty="0">
                <a:solidFill>
                  <a:srgbClr val="0D62B0"/>
                </a:solidFill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41719" y="2687681"/>
              <a:ext cx="2784999" cy="19525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Solar energy companies and operators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Countries and governments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Consumers of solar energy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Environmental organizations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0715" y="1540590"/>
            <a:ext cx="2784999" cy="2006768"/>
            <a:chOff x="1541719" y="2349127"/>
            <a:chExt cx="2784999" cy="2006768"/>
          </a:xfrm>
        </p:grpSpPr>
        <p:sp>
          <p:nvSpPr>
            <p:cNvPr id="38" name="文本框 37"/>
            <p:cNvSpPr txBox="1"/>
            <p:nvPr/>
          </p:nvSpPr>
          <p:spPr>
            <a:xfrm>
              <a:off x="2192937" y="2349127"/>
              <a:ext cx="213378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b="1" dirty="0">
                  <a:solidFill>
                    <a:srgbClr val="0D62B0"/>
                  </a:solidFill>
                  <a:ea typeface="思源黑体 CN Bold" panose="020B0800000000000000" charset="-122"/>
                  <a:sym typeface="+mn-ea"/>
                </a:rPr>
                <a:t>Aim</a:t>
              </a:r>
              <a:endParaRPr lang="zh-CN" altLang="en-US" sz="2000" b="1" dirty="0">
                <a:solidFill>
                  <a:srgbClr val="0D62B0"/>
                </a:solidFill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41719" y="2687681"/>
              <a:ext cx="2784999" cy="16682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develop a deep learning classification model that combines Inception, Attention and </a:t>
              </a:r>
              <a:r>
                <a:rPr lang="en-US" altLang="zh-CN" sz="1400" dirty="0" err="1">
                  <a:ea typeface="思源黑体 CN Light" panose="020B0300000000000000" charset="-122"/>
                  <a:cs typeface="+mn-ea"/>
                  <a:sym typeface="+mn-lt"/>
                </a:rPr>
                <a:t>BiLSTM</a:t>
              </a:r>
              <a:r>
                <a:rPr lang="en-US" altLang="zh-CN" sz="1400" dirty="0">
                  <a:ea typeface="思源黑体 CN Light" panose="020B0300000000000000" charset="-122"/>
                  <a:cs typeface="+mn-ea"/>
                  <a:sym typeface="+mn-lt"/>
                </a:rPr>
                <a:t> to detect defects in solar panels.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0715" y="3888158"/>
            <a:ext cx="2784999" cy="1361911"/>
            <a:chOff x="1541719" y="2349127"/>
            <a:chExt cx="2784999" cy="1361911"/>
          </a:xfrm>
        </p:grpSpPr>
        <p:sp>
          <p:nvSpPr>
            <p:cNvPr id="41" name="文本框 40"/>
            <p:cNvSpPr txBox="1"/>
            <p:nvPr/>
          </p:nvSpPr>
          <p:spPr>
            <a:xfrm>
              <a:off x="2192937" y="2349127"/>
              <a:ext cx="213378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b="1" dirty="0">
                  <a:solidFill>
                    <a:srgbClr val="0D62B0"/>
                  </a:solidFill>
                  <a:ea typeface="思源黑体 CN Bold" panose="020B0800000000000000" charset="-122"/>
                  <a:sym typeface="+mn-ea"/>
                </a:rPr>
                <a:t>Scope</a:t>
              </a:r>
              <a:endParaRPr lang="zh-CN" altLang="en-US" sz="2000" b="1" dirty="0">
                <a:solidFill>
                  <a:srgbClr val="0D62B0"/>
                </a:solidFill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41719" y="2687681"/>
              <a:ext cx="2784999" cy="10233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reduced maintenance costs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improved performance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sustainability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382FC1F-4B64-DFE1-BD3F-075D49DBBEAF}"/>
              </a:ext>
            </a:extLst>
          </p:cNvPr>
          <p:cNvGrpSpPr/>
          <p:nvPr/>
        </p:nvGrpSpPr>
        <p:grpSpPr>
          <a:xfrm>
            <a:off x="2965450" y="210820"/>
            <a:ext cx="6261735" cy="878205"/>
            <a:chOff x="5160" y="932"/>
            <a:chExt cx="9861" cy="13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88D2F0F-5029-84A1-B1BC-006531B63CAF}"/>
                </a:ext>
              </a:extLst>
            </p:cNvPr>
            <p:cNvSpPr txBox="1"/>
            <p:nvPr/>
          </p:nvSpPr>
          <p:spPr>
            <a:xfrm>
              <a:off x="8295" y="932"/>
              <a:ext cx="3593" cy="82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r>
                <a:rPr lang="en-US" altLang="zh-CN" sz="2800" b="1" dirty="0">
                  <a:solidFill>
                    <a:srgbClr val="0D62B0"/>
                  </a:solidFill>
                  <a:ea typeface="思源黑体 CN Bold" panose="020B0800000000000000" charset="-122"/>
                </a:rPr>
                <a:t>Introduction</a:t>
              </a:r>
              <a:endParaRPr lang="zh-CN" altLang="en-US" sz="2800" b="1" dirty="0">
                <a:solidFill>
                  <a:srgbClr val="0D62B0"/>
                </a:solidFill>
                <a:ea typeface="思源黑体 CN Bold" panose="020B0800000000000000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2EC5BC9-3850-7037-06AF-626CEE50EB6D}"/>
                </a:ext>
              </a:extLst>
            </p:cNvPr>
            <p:cNvSpPr txBox="1"/>
            <p:nvPr/>
          </p:nvSpPr>
          <p:spPr>
            <a:xfrm>
              <a:off x="7911" y="1685"/>
              <a:ext cx="4358" cy="6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ea typeface="思源黑体 CN Medium" panose="020B0600000000000000" charset="-122"/>
                  <a:sym typeface="+mn-ea"/>
                </a:rPr>
                <a:t>Background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E2A1D40-9C53-B100-8A98-DF33110A523F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A7895BF-4F7B-996D-913A-78234D5201DE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7A90BDB4-AEB6-DB84-349F-841721DC289E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BF803-866B-87B9-820F-5C77159E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4BE55B7A-355B-473D-5CD6-4CBA8DA94EDD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F0F2CF6-8F4B-88EF-42EE-FFBA70AAE639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369C52F-1A5F-88DF-67F0-FA8FFB5269FB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E3DDF61-60AC-529F-3FC3-44EF74A429CC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561CE9-CC96-14E7-3068-922FAA3EB2A2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61F319-A8A0-BE92-54B1-6C0FD4480CDB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75C084-A73E-63A7-3554-036CBF82846B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F7CE65-0EDC-EC07-9229-A87FEE2A342F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EAF3571-46A1-4EB6-BD71-9DA2EF5876A3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420EBCE-B21C-5538-CDA5-8144D4A84C9A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2BBEA91-8F49-135C-5F3C-4D59A177656E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02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23FD790-CE49-87E3-0692-618D144E048F}"/>
              </a:ext>
            </a:extLst>
          </p:cNvPr>
          <p:cNvSpPr txBox="1"/>
          <p:nvPr/>
        </p:nvSpPr>
        <p:spPr>
          <a:xfrm>
            <a:off x="4916832" y="3789680"/>
            <a:ext cx="235833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Dataset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6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965450" y="786765"/>
            <a:ext cx="6261735" cy="0"/>
            <a:chOff x="5240" y="1839"/>
            <a:chExt cx="9861" cy="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240" y="1839"/>
              <a:ext cx="258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2515" y="1839"/>
              <a:ext cx="258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ḷïdê"/>
          <p:cNvSpPr/>
          <p:nvPr/>
        </p:nvSpPr>
        <p:spPr>
          <a:xfrm>
            <a:off x="1248832" y="4149430"/>
            <a:ext cx="2929640" cy="526503"/>
          </a:xfrm>
          <a:custGeom>
            <a:avLst/>
            <a:gdLst>
              <a:gd name="connsiteX0" fmla="*/ 0 w 2596355"/>
              <a:gd name="connsiteY0" fmla="*/ 0 h 532518"/>
              <a:gd name="connsiteX1" fmla="*/ 2330096 w 2596355"/>
              <a:gd name="connsiteY1" fmla="*/ 0 h 532518"/>
              <a:gd name="connsiteX2" fmla="*/ 2596355 w 2596355"/>
              <a:gd name="connsiteY2" fmla="*/ 266259 h 532518"/>
              <a:gd name="connsiteX3" fmla="*/ 2330096 w 2596355"/>
              <a:gd name="connsiteY3" fmla="*/ 532518 h 532518"/>
              <a:gd name="connsiteX4" fmla="*/ 0 w 2596355"/>
              <a:gd name="connsiteY4" fmla="*/ 532518 h 532518"/>
              <a:gd name="connsiteX5" fmla="*/ 266259 w 2596355"/>
              <a:gd name="connsiteY5" fmla="*/ 266259 h 532518"/>
              <a:gd name="connsiteX6" fmla="*/ 0 w 2596355"/>
              <a:gd name="connsiteY6" fmla="*/ 0 h 5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6355" h="532518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91C6F7"/>
          </a:solidFill>
          <a:ln w="127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isḷïdê"/>
          <p:cNvSpPr/>
          <p:nvPr/>
        </p:nvSpPr>
        <p:spPr>
          <a:xfrm>
            <a:off x="4631180" y="4149430"/>
            <a:ext cx="2929640" cy="526503"/>
          </a:xfrm>
          <a:custGeom>
            <a:avLst/>
            <a:gdLst>
              <a:gd name="connsiteX0" fmla="*/ 0 w 2596355"/>
              <a:gd name="connsiteY0" fmla="*/ 0 h 532518"/>
              <a:gd name="connsiteX1" fmla="*/ 2330096 w 2596355"/>
              <a:gd name="connsiteY1" fmla="*/ 0 h 532518"/>
              <a:gd name="connsiteX2" fmla="*/ 2596355 w 2596355"/>
              <a:gd name="connsiteY2" fmla="*/ 266259 h 532518"/>
              <a:gd name="connsiteX3" fmla="*/ 2330096 w 2596355"/>
              <a:gd name="connsiteY3" fmla="*/ 532518 h 532518"/>
              <a:gd name="connsiteX4" fmla="*/ 0 w 2596355"/>
              <a:gd name="connsiteY4" fmla="*/ 532518 h 532518"/>
              <a:gd name="connsiteX5" fmla="*/ 266259 w 2596355"/>
              <a:gd name="connsiteY5" fmla="*/ 266259 h 532518"/>
              <a:gd name="connsiteX6" fmla="*/ 0 w 2596355"/>
              <a:gd name="connsiteY6" fmla="*/ 0 h 5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6355" h="532518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0D62B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isḷïdê"/>
          <p:cNvSpPr/>
          <p:nvPr/>
        </p:nvSpPr>
        <p:spPr>
          <a:xfrm>
            <a:off x="8013527" y="4149430"/>
            <a:ext cx="2929640" cy="526503"/>
          </a:xfrm>
          <a:custGeom>
            <a:avLst/>
            <a:gdLst>
              <a:gd name="connsiteX0" fmla="*/ 0 w 2596355"/>
              <a:gd name="connsiteY0" fmla="*/ 0 h 532518"/>
              <a:gd name="connsiteX1" fmla="*/ 2330096 w 2596355"/>
              <a:gd name="connsiteY1" fmla="*/ 0 h 532518"/>
              <a:gd name="connsiteX2" fmla="*/ 2596355 w 2596355"/>
              <a:gd name="connsiteY2" fmla="*/ 266259 h 532518"/>
              <a:gd name="connsiteX3" fmla="*/ 2330096 w 2596355"/>
              <a:gd name="connsiteY3" fmla="*/ 532518 h 532518"/>
              <a:gd name="connsiteX4" fmla="*/ 0 w 2596355"/>
              <a:gd name="connsiteY4" fmla="*/ 532518 h 532518"/>
              <a:gd name="connsiteX5" fmla="*/ 266259 w 2596355"/>
              <a:gd name="connsiteY5" fmla="*/ 266259 h 532518"/>
              <a:gd name="connsiteX6" fmla="*/ 0 w 2596355"/>
              <a:gd name="connsiteY6" fmla="*/ 0 h 5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6355" h="532518">
                <a:moveTo>
                  <a:pt x="0" y="0"/>
                </a:moveTo>
                <a:lnTo>
                  <a:pt x="2330096" y="0"/>
                </a:lnTo>
                <a:lnTo>
                  <a:pt x="2596355" y="266259"/>
                </a:lnTo>
                <a:lnTo>
                  <a:pt x="2330096" y="532518"/>
                </a:lnTo>
                <a:lnTo>
                  <a:pt x="0" y="532518"/>
                </a:lnTo>
                <a:lnTo>
                  <a:pt x="266259" y="266259"/>
                </a:lnTo>
                <a:lnTo>
                  <a:pt x="0" y="0"/>
                </a:lnTo>
                <a:close/>
              </a:path>
            </a:pathLst>
          </a:custGeom>
          <a:solidFill>
            <a:srgbClr val="91C6F7"/>
          </a:solidFill>
          <a:ln w="127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98485" y="4227830"/>
            <a:ext cx="273621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Dataset Details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10144" y="4753948"/>
            <a:ext cx="3924725" cy="19525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Images: 5,352 thermal images (4, 733 defective and 619 non-defective)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Annotation Format: Pascal VOC (XML files)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Size: 640×640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Annotation label: thermal defects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56150" y="4227830"/>
            <a:ext cx="273621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Dataset Name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33830" y="4227830"/>
            <a:ext cx="273621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Dataset Source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94666" y="4753948"/>
            <a:ext cx="2784999" cy="3774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ea typeface="思源黑体 CN Light" panose="020B0300000000000000" charset="-122"/>
                <a:cs typeface="+mn-ea"/>
                <a:sym typeface="+mn-lt"/>
              </a:rPr>
              <a:t>PV Failure Detector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思源黑体 CN Light" panose="020B0300000000000000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52392" y="4754333"/>
            <a:ext cx="2926080" cy="3770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/>
              <a:t>Obtained from </a:t>
            </a:r>
            <a:r>
              <a:rPr lang="en-US" altLang="zh-CN" sz="1400" dirty="0" err="1"/>
              <a:t>Roboflow</a:t>
            </a:r>
            <a:r>
              <a:rPr lang="en-US" altLang="zh-CN" sz="1400" dirty="0"/>
              <a:t> Universe</a:t>
            </a:r>
            <a:endParaRPr lang="zh-CN" altLang="en-US" sz="1400" dirty="0"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B4D5DD5-9E44-38C1-C646-59146D56A26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" y="2029968"/>
            <a:ext cx="2926080" cy="1831784"/>
          </a:xfrm>
          <a:prstGeom prst="rect">
            <a:avLst/>
          </a:prstGeom>
          <a:blipFill>
            <a:blip r:embed="rId4" cstate="email"/>
            <a:stretch>
              <a:fillRect/>
            </a:stretch>
          </a:blipFill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D0F1814-E819-1539-28FA-1728F1A17EA3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2029968"/>
            <a:ext cx="2926080" cy="1828800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95135B3-A12D-3FEC-CE8B-5F93DA8EF8C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4" y="2029968"/>
            <a:ext cx="2926080" cy="1828800"/>
          </a:xfrm>
          <a:prstGeom prst="rect">
            <a:avLst/>
          </a:prstGeom>
          <a:blipFill>
            <a:blip r:embed="rId6" cstate="email"/>
            <a:stretch>
              <a:fillRect/>
            </a:stretch>
          </a:blipFill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F5E10CDD-56FA-2779-F9DC-D7A3738737A9}"/>
              </a:ext>
            </a:extLst>
          </p:cNvPr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330C45B-33FC-020E-358A-4FF2430099C5}"/>
                </a:ext>
              </a:extLst>
            </p:cNvPr>
            <p:cNvSpPr txBox="1"/>
            <p:nvPr/>
          </p:nvSpPr>
          <p:spPr>
            <a:xfrm>
              <a:off x="8604" y="932"/>
              <a:ext cx="2972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Dataset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38FC625-887D-8DC6-17FF-40EA5BCF70F7}"/>
                </a:ext>
              </a:extLst>
            </p:cNvPr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Information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B054060-8B6A-B71B-1B76-972E8E9A676E}"/>
                </a:ext>
              </a:extLst>
            </p:cNvPr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CD2E0A4-B739-167D-E755-9A38E69B7DDB}"/>
                  </a:ext>
                </a:extLst>
              </p:cNvPr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1D42A8E-53FC-BEDA-0ACA-FD60B7A549D6}"/>
                  </a:ext>
                </a:extLst>
              </p:cNvPr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17264D8-2308-A52D-0D90-CB309843A3B7}"/>
              </a:ext>
            </a:extLst>
          </p:cNvPr>
          <p:cNvSpPr txBox="1"/>
          <p:nvPr/>
        </p:nvSpPr>
        <p:spPr>
          <a:xfrm>
            <a:off x="1801076" y="3858768"/>
            <a:ext cx="1825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1. Dataset image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037FEA3-44CD-CC39-729A-0EAEF05FEB2D}"/>
              </a:ext>
            </a:extLst>
          </p:cNvPr>
          <p:cNvSpPr txBox="1"/>
          <p:nvPr/>
        </p:nvSpPr>
        <p:spPr>
          <a:xfrm>
            <a:off x="5048388" y="3858768"/>
            <a:ext cx="1825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2. Dataset image</a:t>
            </a:r>
            <a:endParaRPr lang="zh-CN" altLang="en-US" sz="12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A2DFCAE-00DB-43CF-83EB-4535CFE58DBF}"/>
              </a:ext>
            </a:extLst>
          </p:cNvPr>
          <p:cNvSpPr txBox="1"/>
          <p:nvPr/>
        </p:nvSpPr>
        <p:spPr>
          <a:xfrm>
            <a:off x="8560608" y="3858768"/>
            <a:ext cx="1825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3. Dataset image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03680" y="-581025"/>
            <a:ext cx="14114780" cy="8193405"/>
            <a:chOff x="-2368" y="-915"/>
            <a:chExt cx="22228" cy="12903"/>
          </a:xfrm>
        </p:grpSpPr>
        <p:grpSp>
          <p:nvGrpSpPr>
            <p:cNvPr id="5" name="组合 4"/>
            <p:cNvGrpSpPr/>
            <p:nvPr/>
          </p:nvGrpSpPr>
          <p:grpSpPr>
            <a:xfrm rot="5040000">
              <a:off x="5368" y="9471"/>
              <a:ext cx="2187" cy="2848"/>
              <a:chOff x="-1800" y="-1300"/>
              <a:chExt cx="4650" cy="6055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-1180" y="-1300"/>
                <a:ext cx="4030" cy="4030"/>
              </a:xfrm>
              <a:prstGeom prst="ellipse">
                <a:avLst/>
              </a:prstGeom>
              <a:noFill/>
              <a:ln w="25400">
                <a:solidFill>
                  <a:srgbClr val="0D62B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91C6F7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5580000">
              <a:off x="17343" y="-1246"/>
              <a:ext cx="2187" cy="2848"/>
              <a:chOff x="-1800" y="-1300"/>
              <a:chExt cx="4650" cy="605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-1800" y="105"/>
                <a:ext cx="4650" cy="4650"/>
              </a:xfrm>
              <a:prstGeom prst="ellipse">
                <a:avLst/>
              </a:prstGeom>
              <a:solidFill>
                <a:srgbClr val="91C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31" y="-1300"/>
                <a:ext cx="2719" cy="2721"/>
              </a:xfrm>
              <a:prstGeom prst="ellipse">
                <a:avLst/>
              </a:prstGeom>
              <a:solidFill>
                <a:srgbClr val="0D62B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-2368" y="580"/>
              <a:ext cx="4024" cy="4024"/>
            </a:xfrm>
            <a:prstGeom prst="ellipse">
              <a:avLst/>
            </a:prstGeom>
            <a:solidFill>
              <a:srgbClr val="91C6F7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65450" y="210820"/>
            <a:ext cx="6261735" cy="847725"/>
            <a:chOff x="5160" y="932"/>
            <a:chExt cx="9861" cy="1335"/>
          </a:xfrm>
        </p:grpSpPr>
        <p:sp>
          <p:nvSpPr>
            <p:cNvPr id="23" name="文本框 22"/>
            <p:cNvSpPr txBox="1"/>
            <p:nvPr/>
          </p:nvSpPr>
          <p:spPr>
            <a:xfrm>
              <a:off x="8604" y="932"/>
              <a:ext cx="2972" cy="92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ctr"/>
              <a:r>
                <a:rPr lang="en-US" altLang="zh-CN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Dataset </a:t>
              </a:r>
              <a:endParaRPr lang="zh-CN" altLang="en-US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11" y="1685"/>
              <a:ext cx="4358" cy="5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ea typeface="思源黑体 CN Medium" panose="020B0600000000000000" charset="-122"/>
                  <a:sym typeface="+mn-ea"/>
                </a:rPr>
                <a:t>Preprocessing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160" y="1839"/>
              <a:ext cx="9861" cy="0"/>
              <a:chOff x="5240" y="1839"/>
              <a:chExt cx="9861" cy="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40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2515" y="1839"/>
                <a:ext cx="258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íSļiḋé"/>
          <p:cNvSpPr/>
          <p:nvPr/>
        </p:nvSpPr>
        <p:spPr bwMode="auto">
          <a:xfrm>
            <a:off x="5324144" y="3494225"/>
            <a:ext cx="2189394" cy="1863313"/>
          </a:xfrm>
          <a:custGeom>
            <a:avLst/>
            <a:gdLst/>
            <a:ahLst/>
            <a:cxnLst>
              <a:cxn ang="0">
                <a:pos x="675" y="0"/>
              </a:cxn>
              <a:cxn ang="0">
                <a:pos x="687" y="40"/>
              </a:cxn>
              <a:cxn ang="0">
                <a:pos x="615" y="112"/>
              </a:cxn>
              <a:cxn ang="0">
                <a:pos x="543" y="40"/>
              </a:cxn>
              <a:cxn ang="0">
                <a:pos x="555" y="0"/>
              </a:cxn>
              <a:cxn ang="0">
                <a:pos x="479" y="0"/>
              </a:cxn>
              <a:cxn ang="0">
                <a:pos x="112" y="367"/>
              </a:cxn>
              <a:cxn ang="0">
                <a:pos x="112" y="443"/>
              </a:cxn>
              <a:cxn ang="0">
                <a:pos x="72" y="431"/>
              </a:cxn>
              <a:cxn ang="0">
                <a:pos x="0" y="503"/>
              </a:cxn>
              <a:cxn ang="0">
                <a:pos x="72" y="575"/>
              </a:cxn>
              <a:cxn ang="0">
                <a:pos x="112" y="563"/>
              </a:cxn>
              <a:cxn ang="0">
                <a:pos x="112" y="639"/>
              </a:cxn>
              <a:cxn ang="0">
                <a:pos x="751" y="0"/>
              </a:cxn>
              <a:cxn ang="0">
                <a:pos x="675" y="0"/>
              </a:cxn>
            </a:cxnLst>
            <a:rect l="0" t="0" r="r" b="b"/>
            <a:pathLst>
              <a:path w="751" h="639">
                <a:moveTo>
                  <a:pt x="675" y="0"/>
                </a:moveTo>
                <a:cubicBezTo>
                  <a:pt x="682" y="12"/>
                  <a:pt x="687" y="25"/>
                  <a:pt x="687" y="40"/>
                </a:cubicBezTo>
                <a:cubicBezTo>
                  <a:pt x="687" y="80"/>
                  <a:pt x="655" y="112"/>
                  <a:pt x="615" y="112"/>
                </a:cubicBezTo>
                <a:cubicBezTo>
                  <a:pt x="575" y="112"/>
                  <a:pt x="543" y="80"/>
                  <a:pt x="543" y="40"/>
                </a:cubicBezTo>
                <a:cubicBezTo>
                  <a:pt x="543" y="25"/>
                  <a:pt x="547" y="12"/>
                  <a:pt x="555" y="0"/>
                </a:cubicBezTo>
                <a:cubicBezTo>
                  <a:pt x="479" y="0"/>
                  <a:pt x="479" y="0"/>
                  <a:pt x="479" y="0"/>
                </a:cubicBezTo>
                <a:cubicBezTo>
                  <a:pt x="479" y="203"/>
                  <a:pt x="315" y="367"/>
                  <a:pt x="112" y="367"/>
                </a:cubicBezTo>
                <a:cubicBezTo>
                  <a:pt x="112" y="443"/>
                  <a:pt x="112" y="443"/>
                  <a:pt x="112" y="443"/>
                </a:cubicBezTo>
                <a:cubicBezTo>
                  <a:pt x="100" y="436"/>
                  <a:pt x="87" y="431"/>
                  <a:pt x="72" y="431"/>
                </a:cubicBezTo>
                <a:cubicBezTo>
                  <a:pt x="32" y="431"/>
                  <a:pt x="0" y="463"/>
                  <a:pt x="0" y="503"/>
                </a:cubicBezTo>
                <a:cubicBezTo>
                  <a:pt x="0" y="543"/>
                  <a:pt x="32" y="575"/>
                  <a:pt x="72" y="575"/>
                </a:cubicBezTo>
                <a:cubicBezTo>
                  <a:pt x="87" y="575"/>
                  <a:pt x="100" y="570"/>
                  <a:pt x="112" y="563"/>
                </a:cubicBezTo>
                <a:cubicBezTo>
                  <a:pt x="112" y="639"/>
                  <a:pt x="112" y="639"/>
                  <a:pt x="112" y="639"/>
                </a:cubicBezTo>
                <a:cubicBezTo>
                  <a:pt x="465" y="639"/>
                  <a:pt x="751" y="353"/>
                  <a:pt x="751" y="0"/>
                </a:cubicBezTo>
                <a:lnTo>
                  <a:pt x="675" y="0"/>
                </a:lnTo>
                <a:close/>
              </a:path>
            </a:pathLst>
          </a:custGeom>
          <a:solidFill>
            <a:srgbClr val="0D62B0"/>
          </a:solidFill>
          <a:ln w="127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6" name="íS1íḓè"/>
          <p:cNvSpPr/>
          <p:nvPr/>
        </p:nvSpPr>
        <p:spPr bwMode="auto">
          <a:xfrm rot="16200000">
            <a:off x="5485394" y="1787148"/>
            <a:ext cx="2189394" cy="1863313"/>
          </a:xfrm>
          <a:custGeom>
            <a:avLst/>
            <a:gdLst/>
            <a:ahLst/>
            <a:cxnLst>
              <a:cxn ang="0">
                <a:pos x="675" y="0"/>
              </a:cxn>
              <a:cxn ang="0">
                <a:pos x="687" y="40"/>
              </a:cxn>
              <a:cxn ang="0">
                <a:pos x="615" y="112"/>
              </a:cxn>
              <a:cxn ang="0">
                <a:pos x="543" y="40"/>
              </a:cxn>
              <a:cxn ang="0">
                <a:pos x="555" y="0"/>
              </a:cxn>
              <a:cxn ang="0">
                <a:pos x="479" y="0"/>
              </a:cxn>
              <a:cxn ang="0">
                <a:pos x="112" y="367"/>
              </a:cxn>
              <a:cxn ang="0">
                <a:pos x="112" y="443"/>
              </a:cxn>
              <a:cxn ang="0">
                <a:pos x="72" y="431"/>
              </a:cxn>
              <a:cxn ang="0">
                <a:pos x="0" y="503"/>
              </a:cxn>
              <a:cxn ang="0">
                <a:pos x="72" y="575"/>
              </a:cxn>
              <a:cxn ang="0">
                <a:pos x="112" y="563"/>
              </a:cxn>
              <a:cxn ang="0">
                <a:pos x="112" y="639"/>
              </a:cxn>
              <a:cxn ang="0">
                <a:pos x="751" y="0"/>
              </a:cxn>
              <a:cxn ang="0">
                <a:pos x="675" y="0"/>
              </a:cxn>
            </a:cxnLst>
            <a:rect l="0" t="0" r="r" b="b"/>
            <a:pathLst>
              <a:path w="751" h="639">
                <a:moveTo>
                  <a:pt x="675" y="0"/>
                </a:moveTo>
                <a:cubicBezTo>
                  <a:pt x="682" y="12"/>
                  <a:pt x="687" y="25"/>
                  <a:pt x="687" y="40"/>
                </a:cubicBezTo>
                <a:cubicBezTo>
                  <a:pt x="687" y="80"/>
                  <a:pt x="655" y="112"/>
                  <a:pt x="615" y="112"/>
                </a:cubicBezTo>
                <a:cubicBezTo>
                  <a:pt x="575" y="112"/>
                  <a:pt x="543" y="80"/>
                  <a:pt x="543" y="40"/>
                </a:cubicBezTo>
                <a:cubicBezTo>
                  <a:pt x="543" y="25"/>
                  <a:pt x="547" y="12"/>
                  <a:pt x="555" y="0"/>
                </a:cubicBezTo>
                <a:cubicBezTo>
                  <a:pt x="479" y="0"/>
                  <a:pt x="479" y="0"/>
                  <a:pt x="479" y="0"/>
                </a:cubicBezTo>
                <a:cubicBezTo>
                  <a:pt x="479" y="203"/>
                  <a:pt x="315" y="367"/>
                  <a:pt x="112" y="367"/>
                </a:cubicBezTo>
                <a:cubicBezTo>
                  <a:pt x="112" y="443"/>
                  <a:pt x="112" y="443"/>
                  <a:pt x="112" y="443"/>
                </a:cubicBezTo>
                <a:cubicBezTo>
                  <a:pt x="100" y="436"/>
                  <a:pt x="87" y="431"/>
                  <a:pt x="72" y="431"/>
                </a:cubicBezTo>
                <a:cubicBezTo>
                  <a:pt x="32" y="431"/>
                  <a:pt x="0" y="463"/>
                  <a:pt x="0" y="503"/>
                </a:cubicBezTo>
                <a:cubicBezTo>
                  <a:pt x="0" y="543"/>
                  <a:pt x="32" y="575"/>
                  <a:pt x="72" y="575"/>
                </a:cubicBezTo>
                <a:cubicBezTo>
                  <a:pt x="87" y="575"/>
                  <a:pt x="100" y="570"/>
                  <a:pt x="112" y="563"/>
                </a:cubicBezTo>
                <a:cubicBezTo>
                  <a:pt x="112" y="639"/>
                  <a:pt x="112" y="639"/>
                  <a:pt x="112" y="639"/>
                </a:cubicBezTo>
                <a:cubicBezTo>
                  <a:pt x="465" y="639"/>
                  <a:pt x="751" y="353"/>
                  <a:pt x="751" y="0"/>
                </a:cubicBezTo>
                <a:lnTo>
                  <a:pt x="675" y="0"/>
                </a:lnTo>
                <a:close/>
              </a:path>
            </a:pathLst>
          </a:custGeom>
          <a:solidFill>
            <a:srgbClr val="91C6F7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11" name="îṩḻïḋe"/>
          <p:cNvSpPr/>
          <p:nvPr/>
        </p:nvSpPr>
        <p:spPr bwMode="auto">
          <a:xfrm flipH="1" flipV="1">
            <a:off x="3779738" y="1624106"/>
            <a:ext cx="2189394" cy="1863313"/>
          </a:xfrm>
          <a:custGeom>
            <a:avLst/>
            <a:gdLst/>
            <a:ahLst/>
            <a:cxnLst>
              <a:cxn ang="0">
                <a:pos x="675" y="0"/>
              </a:cxn>
              <a:cxn ang="0">
                <a:pos x="687" y="40"/>
              </a:cxn>
              <a:cxn ang="0">
                <a:pos x="615" y="112"/>
              </a:cxn>
              <a:cxn ang="0">
                <a:pos x="543" y="40"/>
              </a:cxn>
              <a:cxn ang="0">
                <a:pos x="555" y="0"/>
              </a:cxn>
              <a:cxn ang="0">
                <a:pos x="479" y="0"/>
              </a:cxn>
              <a:cxn ang="0">
                <a:pos x="112" y="367"/>
              </a:cxn>
              <a:cxn ang="0">
                <a:pos x="112" y="443"/>
              </a:cxn>
              <a:cxn ang="0">
                <a:pos x="72" y="431"/>
              </a:cxn>
              <a:cxn ang="0">
                <a:pos x="0" y="503"/>
              </a:cxn>
              <a:cxn ang="0">
                <a:pos x="72" y="575"/>
              </a:cxn>
              <a:cxn ang="0">
                <a:pos x="112" y="563"/>
              </a:cxn>
              <a:cxn ang="0">
                <a:pos x="112" y="639"/>
              </a:cxn>
              <a:cxn ang="0">
                <a:pos x="751" y="0"/>
              </a:cxn>
              <a:cxn ang="0">
                <a:pos x="675" y="0"/>
              </a:cxn>
            </a:cxnLst>
            <a:rect l="0" t="0" r="r" b="b"/>
            <a:pathLst>
              <a:path w="751" h="639">
                <a:moveTo>
                  <a:pt x="675" y="0"/>
                </a:moveTo>
                <a:cubicBezTo>
                  <a:pt x="682" y="12"/>
                  <a:pt x="687" y="25"/>
                  <a:pt x="687" y="40"/>
                </a:cubicBezTo>
                <a:cubicBezTo>
                  <a:pt x="687" y="80"/>
                  <a:pt x="655" y="112"/>
                  <a:pt x="615" y="112"/>
                </a:cubicBezTo>
                <a:cubicBezTo>
                  <a:pt x="575" y="112"/>
                  <a:pt x="543" y="80"/>
                  <a:pt x="543" y="40"/>
                </a:cubicBezTo>
                <a:cubicBezTo>
                  <a:pt x="543" y="25"/>
                  <a:pt x="547" y="12"/>
                  <a:pt x="555" y="0"/>
                </a:cubicBezTo>
                <a:cubicBezTo>
                  <a:pt x="479" y="0"/>
                  <a:pt x="479" y="0"/>
                  <a:pt x="479" y="0"/>
                </a:cubicBezTo>
                <a:cubicBezTo>
                  <a:pt x="479" y="203"/>
                  <a:pt x="315" y="367"/>
                  <a:pt x="112" y="367"/>
                </a:cubicBezTo>
                <a:cubicBezTo>
                  <a:pt x="112" y="443"/>
                  <a:pt x="112" y="443"/>
                  <a:pt x="112" y="443"/>
                </a:cubicBezTo>
                <a:cubicBezTo>
                  <a:pt x="100" y="436"/>
                  <a:pt x="87" y="431"/>
                  <a:pt x="72" y="431"/>
                </a:cubicBezTo>
                <a:cubicBezTo>
                  <a:pt x="32" y="431"/>
                  <a:pt x="0" y="463"/>
                  <a:pt x="0" y="503"/>
                </a:cubicBezTo>
                <a:cubicBezTo>
                  <a:pt x="0" y="543"/>
                  <a:pt x="32" y="575"/>
                  <a:pt x="72" y="575"/>
                </a:cubicBezTo>
                <a:cubicBezTo>
                  <a:pt x="87" y="575"/>
                  <a:pt x="100" y="570"/>
                  <a:pt x="112" y="563"/>
                </a:cubicBezTo>
                <a:cubicBezTo>
                  <a:pt x="112" y="639"/>
                  <a:pt x="112" y="639"/>
                  <a:pt x="112" y="639"/>
                </a:cubicBezTo>
                <a:cubicBezTo>
                  <a:pt x="465" y="639"/>
                  <a:pt x="751" y="353"/>
                  <a:pt x="751" y="0"/>
                </a:cubicBezTo>
                <a:lnTo>
                  <a:pt x="675" y="0"/>
                </a:lnTo>
                <a:close/>
              </a:path>
            </a:pathLst>
          </a:custGeom>
          <a:solidFill>
            <a:srgbClr val="0D62B0"/>
          </a:solidFill>
          <a:ln w="127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sz="23900" b="1">
              <a:latin typeface="Century Gothic" panose="020B0502020202020204" pitchFamily="34" charset="0"/>
            </a:endParaRPr>
          </a:p>
        </p:txBody>
      </p:sp>
      <p:sp>
        <p:nvSpPr>
          <p:cNvPr id="20" name="íş1ïḍe"/>
          <p:cNvSpPr/>
          <p:nvPr/>
        </p:nvSpPr>
        <p:spPr bwMode="auto">
          <a:xfrm rot="16200000" flipH="1" flipV="1">
            <a:off x="3618490" y="3331184"/>
            <a:ext cx="2189394" cy="1863313"/>
          </a:xfrm>
          <a:custGeom>
            <a:avLst/>
            <a:gdLst/>
            <a:ahLst/>
            <a:cxnLst>
              <a:cxn ang="0">
                <a:pos x="675" y="0"/>
              </a:cxn>
              <a:cxn ang="0">
                <a:pos x="687" y="40"/>
              </a:cxn>
              <a:cxn ang="0">
                <a:pos x="615" y="112"/>
              </a:cxn>
              <a:cxn ang="0">
                <a:pos x="543" y="40"/>
              </a:cxn>
              <a:cxn ang="0">
                <a:pos x="555" y="0"/>
              </a:cxn>
              <a:cxn ang="0">
                <a:pos x="479" y="0"/>
              </a:cxn>
              <a:cxn ang="0">
                <a:pos x="112" y="367"/>
              </a:cxn>
              <a:cxn ang="0">
                <a:pos x="112" y="443"/>
              </a:cxn>
              <a:cxn ang="0">
                <a:pos x="72" y="431"/>
              </a:cxn>
              <a:cxn ang="0">
                <a:pos x="0" y="503"/>
              </a:cxn>
              <a:cxn ang="0">
                <a:pos x="72" y="575"/>
              </a:cxn>
              <a:cxn ang="0">
                <a:pos x="112" y="563"/>
              </a:cxn>
              <a:cxn ang="0">
                <a:pos x="112" y="639"/>
              </a:cxn>
              <a:cxn ang="0">
                <a:pos x="751" y="0"/>
              </a:cxn>
              <a:cxn ang="0">
                <a:pos x="675" y="0"/>
              </a:cxn>
            </a:cxnLst>
            <a:rect l="0" t="0" r="r" b="b"/>
            <a:pathLst>
              <a:path w="751" h="639">
                <a:moveTo>
                  <a:pt x="675" y="0"/>
                </a:moveTo>
                <a:cubicBezTo>
                  <a:pt x="682" y="12"/>
                  <a:pt x="687" y="25"/>
                  <a:pt x="687" y="40"/>
                </a:cubicBezTo>
                <a:cubicBezTo>
                  <a:pt x="687" y="80"/>
                  <a:pt x="655" y="112"/>
                  <a:pt x="615" y="112"/>
                </a:cubicBezTo>
                <a:cubicBezTo>
                  <a:pt x="575" y="112"/>
                  <a:pt x="543" y="80"/>
                  <a:pt x="543" y="40"/>
                </a:cubicBezTo>
                <a:cubicBezTo>
                  <a:pt x="543" y="25"/>
                  <a:pt x="547" y="12"/>
                  <a:pt x="555" y="0"/>
                </a:cubicBezTo>
                <a:cubicBezTo>
                  <a:pt x="479" y="0"/>
                  <a:pt x="479" y="0"/>
                  <a:pt x="479" y="0"/>
                </a:cubicBezTo>
                <a:cubicBezTo>
                  <a:pt x="479" y="203"/>
                  <a:pt x="315" y="367"/>
                  <a:pt x="112" y="367"/>
                </a:cubicBezTo>
                <a:cubicBezTo>
                  <a:pt x="112" y="443"/>
                  <a:pt x="112" y="443"/>
                  <a:pt x="112" y="443"/>
                </a:cubicBezTo>
                <a:cubicBezTo>
                  <a:pt x="100" y="436"/>
                  <a:pt x="87" y="431"/>
                  <a:pt x="72" y="431"/>
                </a:cubicBezTo>
                <a:cubicBezTo>
                  <a:pt x="32" y="431"/>
                  <a:pt x="0" y="463"/>
                  <a:pt x="0" y="503"/>
                </a:cubicBezTo>
                <a:cubicBezTo>
                  <a:pt x="0" y="543"/>
                  <a:pt x="32" y="575"/>
                  <a:pt x="72" y="575"/>
                </a:cubicBezTo>
                <a:cubicBezTo>
                  <a:pt x="87" y="575"/>
                  <a:pt x="100" y="570"/>
                  <a:pt x="112" y="563"/>
                </a:cubicBezTo>
                <a:cubicBezTo>
                  <a:pt x="112" y="639"/>
                  <a:pt x="112" y="639"/>
                  <a:pt x="112" y="639"/>
                </a:cubicBezTo>
                <a:cubicBezTo>
                  <a:pt x="465" y="639"/>
                  <a:pt x="751" y="353"/>
                  <a:pt x="751" y="0"/>
                </a:cubicBezTo>
                <a:lnTo>
                  <a:pt x="675" y="0"/>
                </a:lnTo>
                <a:close/>
              </a:path>
            </a:pathLst>
          </a:custGeom>
          <a:solidFill>
            <a:srgbClr val="91C6F7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2" name="ïṥļîḑè"/>
          <p:cNvSpPr txBox="1"/>
          <p:nvPr/>
        </p:nvSpPr>
        <p:spPr>
          <a:xfrm rot="18933073" flipH="1">
            <a:off x="4124439" y="2252508"/>
            <a:ext cx="1137335" cy="374488"/>
          </a:xfrm>
          <a:prstGeom prst="rect">
            <a:avLst/>
          </a:prstGeom>
          <a:noFill/>
        </p:spPr>
        <p:txBody>
          <a:bodyPr wrap="none"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ea typeface="思源黑体 CN Bold" panose="020B0800000000000000" charset="-122"/>
                <a:sym typeface="+mn-ea"/>
              </a:rPr>
              <a:t>Separation</a:t>
            </a:r>
            <a:endParaRPr lang="zh-CN" altLang="en-US" sz="1600" b="1" dirty="0">
              <a:solidFill>
                <a:schemeClr val="bg1"/>
              </a:solidFill>
              <a:ea typeface="思源黑体 CN Bold" panose="020B0800000000000000" charset="-122"/>
              <a:sym typeface="+mn-ea"/>
            </a:endParaRPr>
          </a:p>
        </p:txBody>
      </p:sp>
      <p:sp>
        <p:nvSpPr>
          <p:cNvPr id="12" name="isľídè"/>
          <p:cNvSpPr txBox="1"/>
          <p:nvPr/>
        </p:nvSpPr>
        <p:spPr>
          <a:xfrm rot="3034644">
            <a:off x="6291980" y="2573480"/>
            <a:ext cx="1137335" cy="374488"/>
          </a:xfrm>
          <a:prstGeom prst="rect">
            <a:avLst/>
          </a:prstGeom>
          <a:noFill/>
        </p:spPr>
        <p:txBody>
          <a:bodyPr wrap="none"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ea typeface="思源黑体 CN Bold" panose="020B0800000000000000" charset="-122"/>
                <a:sym typeface="+mn-ea"/>
              </a:rPr>
              <a:t>Augmentation</a:t>
            </a:r>
            <a:endParaRPr lang="zh-CN" altLang="en-US" sz="1600" b="1" dirty="0">
              <a:solidFill>
                <a:schemeClr val="bg1"/>
              </a:solidFill>
              <a:ea typeface="思源黑体 CN Bold" panose="020B0800000000000000" charset="-122"/>
              <a:sym typeface="+mn-ea"/>
            </a:endParaRPr>
          </a:p>
        </p:txBody>
      </p:sp>
      <p:sp>
        <p:nvSpPr>
          <p:cNvPr id="25" name="îSliďe"/>
          <p:cNvSpPr txBox="1"/>
          <p:nvPr/>
        </p:nvSpPr>
        <p:spPr>
          <a:xfrm rot="2835440">
            <a:off x="4305768" y="4433919"/>
            <a:ext cx="1137335" cy="374488"/>
          </a:xfrm>
          <a:prstGeom prst="rect">
            <a:avLst/>
          </a:prstGeom>
          <a:noFill/>
        </p:spPr>
        <p:txBody>
          <a:bodyPr wrap="none"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ea typeface="思源黑体 CN Bold" panose="020B0800000000000000" charset="-122"/>
                <a:sym typeface="+mn-ea"/>
              </a:rPr>
              <a:t>Resize &amp; Rename</a:t>
            </a:r>
            <a:endParaRPr lang="zh-CN" altLang="en-US" sz="1600" b="1" dirty="0">
              <a:solidFill>
                <a:schemeClr val="bg1"/>
              </a:solidFill>
              <a:ea typeface="思源黑体 CN Bold" panose="020B0800000000000000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716309" y="1330777"/>
            <a:ext cx="3140377" cy="2994351"/>
            <a:chOff x="1541719" y="2349127"/>
            <a:chExt cx="2784999" cy="2811154"/>
          </a:xfrm>
        </p:grpSpPr>
        <p:sp>
          <p:nvSpPr>
            <p:cNvPr id="21" name="文本框 20"/>
            <p:cNvSpPr txBox="1"/>
            <p:nvPr/>
          </p:nvSpPr>
          <p:spPr>
            <a:xfrm>
              <a:off x="1541719" y="2349127"/>
              <a:ext cx="256857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Augmentation</a:t>
              </a:r>
              <a:endParaRPr lang="zh-CN" altLang="en-US" sz="20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41719" y="2687681"/>
              <a:ext cx="2784999" cy="2472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Rescaling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Random Rotation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Width Shift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Height Shift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Shear Transformation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Zooming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/>
                <a:t>Horizontal Flip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69644" y="1328608"/>
            <a:ext cx="2379099" cy="2152577"/>
            <a:chOff x="1483796" y="2349127"/>
            <a:chExt cx="2842922" cy="2152577"/>
          </a:xfrm>
        </p:grpSpPr>
        <p:sp>
          <p:nvSpPr>
            <p:cNvPr id="31" name="文本框 30"/>
            <p:cNvSpPr txBox="1"/>
            <p:nvPr/>
          </p:nvSpPr>
          <p:spPr>
            <a:xfrm>
              <a:off x="1483796" y="2349127"/>
              <a:ext cx="196301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Separation</a:t>
              </a:r>
              <a:endParaRPr lang="zh-CN" altLang="en-US" sz="20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41719" y="2687681"/>
              <a:ext cx="2784999" cy="18140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Three split radio: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80:10:10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70:20:10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60:20:20</a:t>
              </a:r>
            </a:p>
            <a:p>
              <a:pPr algn="r">
                <a:lnSpc>
                  <a:spcPct val="15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69644" y="3586570"/>
            <a:ext cx="2784999" cy="2257962"/>
            <a:chOff x="1483796" y="1015993"/>
            <a:chExt cx="2784999" cy="2257962"/>
          </a:xfrm>
        </p:grpSpPr>
        <p:sp>
          <p:nvSpPr>
            <p:cNvPr id="47" name="文本框 46"/>
            <p:cNvSpPr txBox="1"/>
            <p:nvPr/>
          </p:nvSpPr>
          <p:spPr>
            <a:xfrm>
              <a:off x="1483796" y="1015993"/>
              <a:ext cx="243062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b="1" dirty="0">
                  <a:solidFill>
                    <a:srgbClr val="0D62B0"/>
                  </a:solidFill>
                  <a:latin typeface="思源黑体 CN Bold" panose="020B0800000000000000" charset="-122"/>
                  <a:ea typeface="思源黑体 CN Bold" panose="020B0800000000000000" charset="-122"/>
                  <a:sym typeface="+mn-ea"/>
                </a:rPr>
                <a:t>Resize &amp; Rename</a:t>
              </a:r>
              <a:endParaRPr lang="zh-CN" altLang="en-US" sz="20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483796" y="1380616"/>
              <a:ext cx="2784999" cy="18933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思源黑体 CN Light" panose="020B0300000000000000" charset="-122"/>
                  <a:cs typeface="+mn-ea"/>
                  <a:sym typeface="+mn-lt"/>
                </a:rPr>
                <a:t>Resize the pixels to 128 </a:t>
              </a:r>
              <a:r>
                <a:rPr lang="en-US" altLang="zh-CN" sz="1600" dirty="0">
                  <a:ea typeface="SimSun-ExtB" panose="02010609060101010101" pitchFamily="49" charset="-122"/>
                  <a:cs typeface="+mn-ea"/>
                  <a:sym typeface="+mn-lt"/>
                </a:rPr>
                <a:t>* 128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ea typeface="SimSun-ExtB" panose="02010609060101010101" pitchFamily="49" charset="-122"/>
                  <a:cs typeface="+mn-ea"/>
                  <a:sym typeface="+mn-lt"/>
                </a:rPr>
                <a:t>Rename the image name in the format: {set name}_{number}</a:t>
              </a:r>
              <a:endParaRPr lang="zh-CN" altLang="en-US" sz="1600" dirty="0">
                <a:ea typeface="思源黑体 CN Light" panose="020B0300000000000000" charset="-122"/>
                <a:cs typeface="+mn-ea"/>
                <a:sym typeface="+mn-lt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9C4EFD6-8800-1BDC-7BA4-02FE4BB3C0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31" y="4347000"/>
            <a:ext cx="6194600" cy="161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73C28F0-764B-BC8F-A6A6-60185040A70B}"/>
              </a:ext>
            </a:extLst>
          </p:cNvPr>
          <p:cNvSpPr txBox="1"/>
          <p:nvPr/>
        </p:nvSpPr>
        <p:spPr>
          <a:xfrm>
            <a:off x="7736786" y="5983337"/>
            <a:ext cx="382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Figure 4. Examples of data augmentation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EEF8E-3D94-83EA-E677-85A40056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E3579EA3-5755-1C03-211F-35A0291FD00C}"/>
              </a:ext>
            </a:extLst>
          </p:cNvPr>
          <p:cNvSpPr/>
          <p:nvPr/>
        </p:nvSpPr>
        <p:spPr>
          <a:xfrm>
            <a:off x="825183" y="-1841817"/>
            <a:ext cx="10541635" cy="10541635"/>
          </a:xfrm>
          <a:prstGeom prst="ellipse">
            <a:avLst/>
          </a:prstGeom>
          <a:solidFill>
            <a:srgbClr val="91C6F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1AE8CD4-12BE-CE13-43EE-C89939CBB823}"/>
              </a:ext>
            </a:extLst>
          </p:cNvPr>
          <p:cNvSpPr/>
          <p:nvPr/>
        </p:nvSpPr>
        <p:spPr>
          <a:xfrm>
            <a:off x="-1143000" y="6667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B45E8DD-A34D-5771-0A92-B41B6D0A7006}"/>
              </a:ext>
            </a:extLst>
          </p:cNvPr>
          <p:cNvSpPr/>
          <p:nvPr/>
        </p:nvSpPr>
        <p:spPr>
          <a:xfrm>
            <a:off x="-447675" y="-1095375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8EF46B6-3C04-BDEB-DB73-A41E8A011CCF}"/>
              </a:ext>
            </a:extLst>
          </p:cNvPr>
          <p:cNvSpPr/>
          <p:nvPr/>
        </p:nvSpPr>
        <p:spPr>
          <a:xfrm>
            <a:off x="10126345" y="5076825"/>
            <a:ext cx="2952750" cy="2952750"/>
          </a:xfrm>
          <a:prstGeom prst="ellipse">
            <a:avLst/>
          </a:prstGeom>
          <a:solidFill>
            <a:srgbClr val="0D62B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637BD0C-DE68-B01F-76F7-CD1CA652C9D8}"/>
              </a:ext>
            </a:extLst>
          </p:cNvPr>
          <p:cNvSpPr/>
          <p:nvPr/>
        </p:nvSpPr>
        <p:spPr>
          <a:xfrm>
            <a:off x="10781665" y="3789680"/>
            <a:ext cx="2559050" cy="2559050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1C6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74F235-44FA-7294-FBFD-72A705D5BC5A}"/>
              </a:ext>
            </a:extLst>
          </p:cNvPr>
          <p:cNvGrpSpPr/>
          <p:nvPr/>
        </p:nvGrpSpPr>
        <p:grpSpPr>
          <a:xfrm>
            <a:off x="10454005" y="380365"/>
            <a:ext cx="768350" cy="680720"/>
            <a:chOff x="16463" y="599"/>
            <a:chExt cx="1210" cy="107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A6B56A4-59E0-7D4C-F8A6-D37199D5071C}"/>
                </a:ext>
              </a:extLst>
            </p:cNvPr>
            <p:cNvSpPr/>
            <p:nvPr/>
          </p:nvSpPr>
          <p:spPr>
            <a:xfrm>
              <a:off x="16601" y="599"/>
              <a:ext cx="1072" cy="1072"/>
            </a:xfrm>
            <a:prstGeom prst="ellipse">
              <a:avLst/>
            </a:prstGeom>
            <a:solidFill>
              <a:srgbClr val="91C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0883058-D82B-B7BC-D484-D9D35A4285EB}"/>
                </a:ext>
              </a:extLst>
            </p:cNvPr>
            <p:cNvSpPr/>
            <p:nvPr/>
          </p:nvSpPr>
          <p:spPr>
            <a:xfrm>
              <a:off x="16463" y="1155"/>
              <a:ext cx="516" cy="5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A67C629-9C9C-A568-3932-56805CB90A90}"/>
              </a:ext>
            </a:extLst>
          </p:cNvPr>
          <p:cNvGrpSpPr/>
          <p:nvPr/>
        </p:nvGrpSpPr>
        <p:grpSpPr>
          <a:xfrm>
            <a:off x="5313679" y="1864360"/>
            <a:ext cx="1564640" cy="1564640"/>
            <a:chOff x="3288" y="4315"/>
            <a:chExt cx="1690" cy="169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9CDDC4F-3CC5-EAA9-577B-371D899A1EE8}"/>
                </a:ext>
              </a:extLst>
            </p:cNvPr>
            <p:cNvSpPr/>
            <p:nvPr/>
          </p:nvSpPr>
          <p:spPr>
            <a:xfrm>
              <a:off x="3288" y="4315"/>
              <a:ext cx="1690" cy="1690"/>
            </a:xfrm>
            <a:prstGeom prst="ellipse">
              <a:avLst/>
            </a:prstGeom>
            <a:solidFill>
              <a:srgbClr val="0D62B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F916942-7DFB-290C-1D67-722194270593}"/>
                </a:ext>
              </a:extLst>
            </p:cNvPr>
            <p:cNvSpPr txBox="1"/>
            <p:nvPr/>
          </p:nvSpPr>
          <p:spPr>
            <a:xfrm>
              <a:off x="3293" y="4667"/>
              <a:ext cx="1682" cy="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03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35E5EE4-8810-8A73-E8C1-B702C046E294}"/>
              </a:ext>
            </a:extLst>
          </p:cNvPr>
          <p:cNvSpPr txBox="1"/>
          <p:nvPr/>
        </p:nvSpPr>
        <p:spPr>
          <a:xfrm>
            <a:off x="4074456" y="3789680"/>
            <a:ext cx="40430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4400" b="1" dirty="0">
                <a:solidFill>
                  <a:srgbClr val="0D62B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Methodology</a:t>
            </a:r>
            <a:endParaRPr lang="zh-CN" altLang="en-US" sz="4400" b="1" dirty="0">
              <a:solidFill>
                <a:srgbClr val="0D62B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46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YjNkNDYxMmIwNmM5NTY2OTdkODYxNGM2OGY2YmI2OGYifQ=="/>
</p:tagLst>
</file>

<file path=ppt/theme/theme1.xml><?xml version="1.0" encoding="utf-8"?>
<a:theme xmlns:a="http://schemas.openxmlformats.org/drawingml/2006/main" name="office">
  <a:themeElements>
    <a:clrScheme name="自定义 30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F8387"/>
      </a:accent5>
      <a:accent6>
        <a:srgbClr val="4BA0FF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910</TotalTime>
  <Words>1212</Words>
  <Application>Microsoft Office PowerPoint</Application>
  <PresentationFormat>宽屏</PresentationFormat>
  <Paragraphs>290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SimSun-ExtB</vt:lpstr>
      <vt:lpstr>微软雅黑</vt:lpstr>
      <vt:lpstr>思源黑体 CN Bold</vt:lpstr>
      <vt:lpstr>思源黑体 CN Light</vt:lpstr>
      <vt:lpstr>思源黑体 CN Medium</vt:lpstr>
      <vt:lpstr>等线</vt:lpstr>
      <vt:lpstr>Arial</vt:lpstr>
      <vt:lpstr>Calibri</vt:lpstr>
      <vt:lpstr>Century Gothic</vt:lpstr>
      <vt:lpstr>Wingdings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蓝色毕业论文开题报告答辩_x000d_</dc:title>
  <dc:creator>包图网</dc:creator>
  <cp:lastModifiedBy>芮 高</cp:lastModifiedBy>
  <cp:revision>105</cp:revision>
  <dcterms:created xsi:type="dcterms:W3CDTF">2017-08-18T03:02:00Z</dcterms:created>
  <dcterms:modified xsi:type="dcterms:W3CDTF">2025-05-23T03:49:35Z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A808EB551E4B4DEE899CBB2B4D025165</vt:lpwstr>
  </property>
</Properties>
</file>